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1" r:id="rId3"/>
    <p:sldId id="262" r:id="rId4"/>
    <p:sldId id="263" r:id="rId5"/>
    <p:sldId id="264" r:id="rId6"/>
    <p:sldId id="314" r:id="rId7"/>
    <p:sldId id="265" r:id="rId8"/>
    <p:sldId id="267" r:id="rId9"/>
    <p:sldId id="315" r:id="rId10"/>
    <p:sldId id="266" r:id="rId11"/>
    <p:sldId id="300" r:id="rId12"/>
    <p:sldId id="301" r:id="rId13"/>
    <p:sldId id="302" r:id="rId14"/>
    <p:sldId id="316" r:id="rId15"/>
    <p:sldId id="317" r:id="rId16"/>
    <p:sldId id="303" r:id="rId17"/>
    <p:sldId id="304" r:id="rId18"/>
    <p:sldId id="305" r:id="rId19"/>
    <p:sldId id="268" r:id="rId20"/>
    <p:sldId id="269" r:id="rId21"/>
    <p:sldId id="318" r:id="rId22"/>
    <p:sldId id="319" r:id="rId23"/>
    <p:sldId id="320" r:id="rId24"/>
    <p:sldId id="321" r:id="rId25"/>
    <p:sldId id="322" r:id="rId26"/>
    <p:sldId id="323" r:id="rId27"/>
    <p:sldId id="324" r:id="rId28"/>
    <p:sldId id="325" r:id="rId29"/>
    <p:sldId id="326" r:id="rId30"/>
    <p:sldId id="327" r:id="rId31"/>
    <p:sldId id="328" r:id="rId3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2699" autoAdjust="0"/>
    <p:restoredTop sz="90929" autoAdjust="0"/>
  </p:normalViewPr>
  <p:slideViewPr>
    <p:cSldViewPr>
      <p:cViewPr>
        <p:scale>
          <a:sx n="68" d="100"/>
          <a:sy n="68" d="100"/>
        </p:scale>
        <p:origin x="-666"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031E347-F834-4D9D-9999-E815D45A3C6A}" type="datetimeFigureOut">
              <a:rPr lang="en-US"/>
              <a:pPr>
                <a:defRPr/>
              </a:pPr>
              <a:t>4/4/2019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4FFF677-7141-4106-A9BD-E8338C0600BD}" type="slidenum">
              <a:rPr lang="en-US"/>
              <a:pPr>
                <a:defRPr/>
              </a:pPr>
              <a:t>‹#›</a:t>
            </a:fld>
            <a:endParaRPr lang="en-US"/>
          </a:p>
        </p:txBody>
      </p:sp>
    </p:spTree>
    <p:extLst>
      <p:ext uri="{BB962C8B-B14F-4D97-AF65-F5344CB8AC3E}">
        <p14:creationId xmlns:p14="http://schemas.microsoft.com/office/powerpoint/2010/main" val="31794116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6A3E71-1AA4-4824-ABE3-1B8863A997A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51A9AC-E0CE-4972-9B6C-33BDD201103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BD5CD64-23C7-4DB0-8A4A-ADBBAE08D98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6606DF-34D2-4729-BF15-042E22C036C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EF0AB8-0B16-4245-9354-DF9B7D86B8B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FE4D02C-4284-4793-981D-27822D042A6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212B827-5FD9-4544-83AF-CFD760971A4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A64B446-BBF4-4EE1-9F11-6DECCD8C81D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3ED5C18-3FB5-4A69-A5B5-0E8EEA6C725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23CE1E0-5EF9-4D99-95C0-9E5CEFB8CCD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1D092A6-6C4F-4D00-9B4F-378D9C69144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chemeClr val="accent2"/>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6EE1350-0562-4320-8EC2-9AA3BA7D91D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oleObject" Target="../embeddings/oleObject20.bin"/><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oleObject" Target="../embeddings/oleObject22.bin"/><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oleObject" Target="../embeddings/oleObject24.bin"/><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cylaw.org/nomoi/enop/non-ind/2004_1_91/division-dded767e53-86b4-4b0a-a398-fd32d6f9aa71.html" TargetMode="External"/><Relationship Id="rId3" Type="http://schemas.openxmlformats.org/officeDocument/2006/relationships/oleObject" Target="../embeddings/oleObject25.bin"/><Relationship Id="rId7" Type="http://schemas.openxmlformats.org/officeDocument/2006/relationships/hyperlink" Target="http://www.cylaw.org/nomoi/enop/non-ind/2004_1_91/division-dd8eaebb21-fe5f-44ea-86a6-8b7bf2de1463.html" TargetMode="Externa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oleObject" Target="../embeddings/oleObject26.bin"/><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hyperlink" Target="http://www.cylaw.org/nomoi/enop/non-ind/2004_1_91/division-ddb0e3375d-35f8-4efc-bfc6-43ac85172280.html" TargetMode="Externa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oleObject" Target="../embeddings/oleObject28.bin"/><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hyperlink" Target="http://www.cylaw.org/nomoi/enop/non-ind/2004_1_91/division-ddccb1d529-d153-415a-a53f-46b407e1feb6.html"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png"/><Relationship Id="rId5" Type="http://schemas.openxmlformats.org/officeDocument/2006/relationships/oleObject" Target="../embeddings/oleObject30.bin"/><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hyperlink" Target="http://www.cylaw.org/nomoi/enop/non-ind/2004_1_91/division-dd33d10d0b-7ddb-309e-1998-dc7bb93520a4.html"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4.bin"/><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png"/><Relationship Id="rId5" Type="http://schemas.openxmlformats.org/officeDocument/2006/relationships/oleObject" Target="../embeddings/oleObject34.bin"/><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png"/><Relationship Id="rId5" Type="http://schemas.openxmlformats.org/officeDocument/2006/relationships/oleObject" Target="../embeddings/oleObject36.bin"/><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www.cylaw.org/nomoi/enop/non-ind/2004_1_91/division-dd8b850c3f-381a-696d-5c57-e9852965e7b8.html"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8.bin"/><Relationship Id="rId5" Type="http://schemas.openxmlformats.org/officeDocument/2006/relationships/image" Target="../media/image1.png"/><Relationship Id="rId4" Type="http://schemas.openxmlformats.org/officeDocument/2006/relationships/oleObject" Target="../embeddings/oleObject37.bin"/></Relationships>
</file>

<file path=ppt/slides/_rels/slide23.xml.rels><?xml version="1.0" encoding="UTF-8" standalone="yes"?>
<Relationships xmlns="http://schemas.openxmlformats.org/package/2006/relationships"><Relationship Id="rId3" Type="http://schemas.openxmlformats.org/officeDocument/2006/relationships/hyperlink" Target="http://www.cylaw.org/nomoi/enop/non-ind/2004_1_91/division-dd626a9b2f-5253-44b1-9bed-acb7762e49a7.html"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0.bin"/><Relationship Id="rId5" Type="http://schemas.openxmlformats.org/officeDocument/2006/relationships/image" Target="../media/image1.png"/><Relationship Id="rId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3" Type="http://schemas.openxmlformats.org/officeDocument/2006/relationships/hyperlink" Target="http://www.cylaw.org/nomoi/enop/non-ind/2004_1_91/division-dd626a9b2f-5253-44b1-9bed-acb7762e49a7.html"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2.bin"/><Relationship Id="rId5" Type="http://schemas.openxmlformats.org/officeDocument/2006/relationships/image" Target="../media/image1.png"/><Relationship Id="rId4" Type="http://schemas.openxmlformats.org/officeDocument/2006/relationships/oleObject" Target="../embeddings/oleObject41.bin"/></Relationships>
</file>

<file path=ppt/slides/_rels/slide25.xml.rels><?xml version="1.0" encoding="UTF-8" standalone="yes"?>
<Relationships xmlns="http://schemas.openxmlformats.org/package/2006/relationships"><Relationship Id="rId3" Type="http://schemas.openxmlformats.org/officeDocument/2006/relationships/hyperlink" Target="http://www.cylaw.org/nomoi/enop/non-ind/2004_1_91/division-dd1d44bfd1-f081-485f-9ced-1b7287e070b1.html"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4.bin"/><Relationship Id="rId5" Type="http://schemas.openxmlformats.org/officeDocument/2006/relationships/image" Target="../media/image1.png"/><Relationship Id="rId4"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3" Type="http://schemas.openxmlformats.org/officeDocument/2006/relationships/hyperlink" Target="http://www.cylaw.org/nomoi/enop/non-ind/2004_1_91/division-dd2dfe9115-1854-4895-9799-6a9193445147.html"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6.bin"/><Relationship Id="rId5" Type="http://schemas.openxmlformats.org/officeDocument/2006/relationships/image" Target="../media/image1.png"/><Relationship Id="rId4" Type="http://schemas.openxmlformats.org/officeDocument/2006/relationships/oleObject" Target="../embeddings/oleObject45.bin"/></Relationships>
</file>

<file path=ppt/slides/_rels/slide27.xml.rels><?xml version="1.0" encoding="UTF-8" standalone="yes"?>
<Relationships xmlns="http://schemas.openxmlformats.org/package/2006/relationships"><Relationship Id="rId3" Type="http://schemas.openxmlformats.org/officeDocument/2006/relationships/hyperlink" Target="http://www.cylaw.org/nomoi/enop/non-ind/2004_1_91/division-dd32f36d04-dbc1-49d4-9af6-8733f2dde481.html"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48.bin"/><Relationship Id="rId5" Type="http://schemas.openxmlformats.org/officeDocument/2006/relationships/image" Target="../media/image1.png"/><Relationship Id="rId4" Type="http://schemas.openxmlformats.org/officeDocument/2006/relationships/oleObject" Target="../embeddings/oleObject47.bin"/></Relationships>
</file>

<file path=ppt/slides/_rels/slide28.xml.rels><?xml version="1.0" encoding="UTF-8" standalone="yes"?>
<Relationships xmlns="http://schemas.openxmlformats.org/package/2006/relationships"><Relationship Id="rId3" Type="http://schemas.openxmlformats.org/officeDocument/2006/relationships/hyperlink" Target="http://www.cylaw.org/nomoi/enop/non-ind/2004_1_91/division-dd815dcbf2-4b31-485c-86e8-9542b8eac283.html"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0.bin"/><Relationship Id="rId5" Type="http://schemas.openxmlformats.org/officeDocument/2006/relationships/image" Target="../media/image1.png"/><Relationship Id="rId4" Type="http://schemas.openxmlformats.org/officeDocument/2006/relationships/oleObject" Target="../embeddings/oleObject49.bin"/></Relationships>
</file>

<file path=ppt/slides/_rels/slide29.xml.rels><?xml version="1.0" encoding="UTF-8" standalone="yes"?>
<Relationships xmlns="http://schemas.openxmlformats.org/package/2006/relationships"><Relationship Id="rId3" Type="http://schemas.openxmlformats.org/officeDocument/2006/relationships/hyperlink" Target="http://www.cylaw.org/nomoi/enop/non-ind/2004_1_91/division-dd379361a7-9d4f-43d7-8c82-34b6dd271ff7.html"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52.bin"/><Relationship Id="rId5" Type="http://schemas.openxmlformats.org/officeDocument/2006/relationships/image" Target="../media/image1.png"/><Relationship Id="rId4" Type="http://schemas.openxmlformats.org/officeDocument/2006/relationships/oleObject" Target="../embeddings/oleObject5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oleObject" Target="../embeddings/oleObject6.bin"/><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cylaw.org/nomoi/enop/non-ind/2004_1_91/division-dd379361a7-9d4f-43d7-8c82-34b6dd271ff7.html"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54.bin"/><Relationship Id="rId5" Type="http://schemas.openxmlformats.org/officeDocument/2006/relationships/image" Target="../media/image1.png"/><Relationship Id="rId4" Type="http://schemas.openxmlformats.org/officeDocument/2006/relationships/oleObject" Target="../embeddings/oleObject53.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2.png"/><Relationship Id="rId5" Type="http://schemas.openxmlformats.org/officeDocument/2006/relationships/oleObject" Target="../embeddings/oleObject56.bin"/><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oleObject" Target="../embeddings/oleObject8.bin"/><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oleObject" Target="../embeddings/oleObject10.bin"/><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oleObject" Target="../embeddings/oleObject12.bin"/><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oleObject14.bin"/><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oleObject" Target="../embeddings/oleObject16.bin"/><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oleObject" Target="../embeddings/oleObject18.bin"/><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
          <p:cNvSpPr>
            <a:spLocks noChangeArrowheads="1"/>
          </p:cNvSpPr>
          <p:nvPr/>
        </p:nvSpPr>
        <p:spPr bwMode="auto">
          <a:xfrm>
            <a:off x="4248150" y="3114675"/>
            <a:ext cx="9144000" cy="0"/>
          </a:xfrm>
          <a:prstGeom prst="rect">
            <a:avLst/>
          </a:prstGeom>
          <a:noFill/>
          <a:ln w="9525">
            <a:noFill/>
            <a:miter lim="800000"/>
            <a:headEnd/>
            <a:tailEnd/>
          </a:ln>
        </p:spPr>
        <p:txBody>
          <a:bodyPr>
            <a:spAutoFit/>
          </a:bodyPr>
          <a:lstStyle/>
          <a:p>
            <a:endParaRPr lang="en-US"/>
          </a:p>
        </p:txBody>
      </p:sp>
      <p:sp>
        <p:nvSpPr>
          <p:cNvPr id="1029" name="Rectangle 6"/>
          <p:cNvSpPr>
            <a:spLocks noChangeArrowheads="1"/>
          </p:cNvSpPr>
          <p:nvPr/>
        </p:nvSpPr>
        <p:spPr bwMode="auto">
          <a:xfrm>
            <a:off x="0" y="914400"/>
            <a:ext cx="9144000" cy="830263"/>
          </a:xfrm>
          <a:prstGeom prst="rect">
            <a:avLst/>
          </a:prstGeom>
          <a:noFill/>
          <a:ln w="9525">
            <a:noFill/>
            <a:miter lim="800000"/>
            <a:headEnd/>
            <a:tailEnd/>
          </a:ln>
        </p:spPr>
        <p:txBody>
          <a:bodyPr>
            <a:spAutoFit/>
          </a:bodyPr>
          <a:lstStyle/>
          <a:p>
            <a:pPr algn="just">
              <a:tabLst>
                <a:tab pos="941388" algn="ctr"/>
                <a:tab pos="4668838" algn="ctr"/>
              </a:tabLst>
            </a:pPr>
            <a:r>
              <a:rPr lang="en-US" sz="1000" b="1">
                <a:solidFill>
                  <a:schemeClr val="bg1"/>
                </a:solidFill>
                <a:latin typeface="Arial" charset="0"/>
                <a:cs typeface="Times New Roman" charset="0"/>
              </a:rPr>
              <a:t>        </a:t>
            </a:r>
            <a:r>
              <a:rPr lang="el-GR" sz="1000" b="1">
                <a:solidFill>
                  <a:schemeClr val="bg1"/>
                </a:solidFill>
                <a:latin typeface="Arial" charset="0"/>
                <a:cs typeface="Times New Roman" charset="0"/>
              </a:rPr>
              <a:t>   </a:t>
            </a:r>
            <a:r>
              <a:rPr lang="el-GR" sz="1200" b="1">
                <a:solidFill>
                  <a:schemeClr val="bg1"/>
                </a:solidFill>
                <a:latin typeface="Arial" charset="0"/>
                <a:cs typeface="Times New Roman" charset="0"/>
              </a:rPr>
              <a:t>ΚΥΠΡΙΑΚΗ ΔΗΜΟΚΡΑΤΙΑ</a:t>
            </a:r>
            <a:r>
              <a:rPr lang="en-US" sz="1200" b="1">
                <a:solidFill>
                  <a:schemeClr val="bg1"/>
                </a:solidFill>
                <a:latin typeface="Arial" charset="0"/>
                <a:cs typeface="Times New Roman" charset="0"/>
              </a:rPr>
              <a:t>	                                                                                     </a:t>
            </a:r>
            <a:r>
              <a:rPr lang="el-GR" sz="1200" b="1">
                <a:solidFill>
                  <a:schemeClr val="bg1"/>
                </a:solidFill>
                <a:latin typeface="Arial" charset="0"/>
                <a:cs typeface="Times New Roman" charset="0"/>
              </a:rPr>
              <a:t>                ΤΜΗΜΑ ΤΕΛΩΝΕΙΩΝ</a:t>
            </a:r>
          </a:p>
          <a:p>
            <a:pPr algn="just" eaLnBrk="0" hangingPunct="0">
              <a:tabLst>
                <a:tab pos="941388" algn="ctr"/>
                <a:tab pos="4668838" algn="ctr"/>
              </a:tabLst>
            </a:pPr>
            <a:r>
              <a:rPr lang="en-US" sz="1200" b="1">
                <a:solidFill>
                  <a:schemeClr val="bg1"/>
                </a:solidFill>
                <a:latin typeface="Arial" charset="0"/>
                <a:cs typeface="Arial" charset="0"/>
              </a:rPr>
              <a:t>	       </a:t>
            </a:r>
            <a:r>
              <a:rPr lang="el-GR" sz="1200" b="1">
                <a:solidFill>
                  <a:schemeClr val="bg1"/>
                </a:solidFill>
                <a:latin typeface="Arial" charset="0"/>
                <a:cs typeface="Arial" charset="0"/>
              </a:rPr>
              <a:t>ΥΠΟΥΡΓΕΙΟ ΟΙΚΟΝΟΜΙΚΩΝ</a:t>
            </a:r>
            <a:r>
              <a:rPr lang="en-US" sz="1200" b="1">
                <a:solidFill>
                  <a:schemeClr val="bg1"/>
                </a:solidFill>
                <a:latin typeface="Arial" charset="0"/>
                <a:cs typeface="Arial" charset="0"/>
              </a:rPr>
              <a:t>	</a:t>
            </a:r>
            <a:r>
              <a:rPr lang="en-US" sz="1000" b="1">
                <a:solidFill>
                  <a:schemeClr val="bg1"/>
                </a:solidFill>
                <a:latin typeface="Arial" charset="0"/>
                <a:cs typeface="Arial" charset="0"/>
              </a:rPr>
              <a:t>                                                                                                                                        </a:t>
            </a:r>
            <a:endParaRPr lang="el-GR" sz="1200" b="1">
              <a:solidFill>
                <a:schemeClr val="bg1"/>
              </a:solidFill>
              <a:latin typeface="Arial" charset="0"/>
              <a:cs typeface="Arial" charset="0"/>
            </a:endParaRPr>
          </a:p>
          <a:p>
            <a:pPr eaLnBrk="0" hangingPunct="0">
              <a:tabLst>
                <a:tab pos="941388" algn="ctr"/>
                <a:tab pos="4668838" algn="ctr"/>
              </a:tabLst>
            </a:pPr>
            <a:endParaRPr lang="el-GR">
              <a:solidFill>
                <a:schemeClr val="bg1"/>
              </a:solidFill>
            </a:endParaRPr>
          </a:p>
        </p:txBody>
      </p:sp>
      <p:sp>
        <p:nvSpPr>
          <p:cNvPr id="1030" name="Rectangle 8"/>
          <p:cNvSpPr>
            <a:spLocks noChangeArrowheads="1"/>
          </p:cNvSpPr>
          <p:nvPr/>
        </p:nvSpPr>
        <p:spPr bwMode="auto">
          <a:xfrm>
            <a:off x="0" y="2714625"/>
            <a:ext cx="9144000" cy="701675"/>
          </a:xfrm>
          <a:prstGeom prst="rect">
            <a:avLst/>
          </a:prstGeom>
          <a:noFill/>
          <a:ln w="9525">
            <a:noFill/>
            <a:miter lim="800000"/>
            <a:headEnd/>
            <a:tailEnd/>
          </a:ln>
        </p:spPr>
        <p:txBody>
          <a:bodyPr>
            <a:spAutoFit/>
          </a:bodyPr>
          <a:lstStyle/>
          <a:p>
            <a:pPr algn="ctr"/>
            <a:r>
              <a:rPr lang="el-GR" sz="4000" b="1" dirty="0" smtClean="0">
                <a:solidFill>
                  <a:schemeClr val="bg1"/>
                </a:solidFill>
                <a:latin typeface="Arial" charset="0"/>
                <a:cs typeface="Arial" charset="0"/>
              </a:rPr>
              <a:t>ΦΟΡΟΙ ΚΑΤΑΝΑΛΩΣΗΣ</a:t>
            </a:r>
            <a:endParaRPr lang="en-GB" sz="4000" b="1" dirty="0">
              <a:solidFill>
                <a:schemeClr val="bg1"/>
              </a:solidFill>
            </a:endParaRPr>
          </a:p>
        </p:txBody>
      </p:sp>
      <p:graphicFrame>
        <p:nvGraphicFramePr>
          <p:cNvPr id="1026" name="Object 11"/>
          <p:cNvGraphicFramePr>
            <a:graphicFrameLocks noChangeAspect="1"/>
          </p:cNvGraphicFramePr>
          <p:nvPr/>
        </p:nvGraphicFramePr>
        <p:xfrm>
          <a:off x="6934200" y="228600"/>
          <a:ext cx="685800" cy="673100"/>
        </p:xfrm>
        <a:graphic>
          <a:graphicData uri="http://schemas.openxmlformats.org/presentationml/2006/ole">
            <mc:AlternateContent xmlns:mc="http://schemas.openxmlformats.org/markup-compatibility/2006">
              <mc:Choice xmlns:v="urn:schemas-microsoft-com:vml" Requires="v">
                <p:oleObj spid="_x0000_s1028" name="Photo Editor Photo" r:id="rId3" imgW="1066667" imgH="1047619" progId="">
                  <p:embed/>
                </p:oleObj>
              </mc:Choice>
              <mc:Fallback>
                <p:oleObj name="Photo Editor Photo" r:id="rId3" imgW="1066667" imgH="1047619"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13"/>
          <p:cNvSpPr>
            <a:spLocks noChangeArrowheads="1"/>
          </p:cNvSpPr>
          <p:nvPr/>
        </p:nvSpPr>
        <p:spPr bwMode="auto">
          <a:xfrm>
            <a:off x="4191000" y="3076575"/>
            <a:ext cx="9144000" cy="0"/>
          </a:xfrm>
          <a:prstGeom prst="rect">
            <a:avLst/>
          </a:prstGeom>
          <a:noFill/>
          <a:ln w="9525">
            <a:noFill/>
            <a:miter lim="800000"/>
            <a:headEnd/>
            <a:tailEnd/>
          </a:ln>
        </p:spPr>
        <p:txBody>
          <a:bodyPr>
            <a:spAutoFit/>
          </a:bodyPr>
          <a:lstStyle/>
          <a:p>
            <a:endParaRPr lang="en-US"/>
          </a:p>
        </p:txBody>
      </p:sp>
      <p:graphicFrame>
        <p:nvGraphicFramePr>
          <p:cNvPr id="1027" name="Object 14"/>
          <p:cNvGraphicFramePr>
            <a:graphicFrameLocks noChangeAspect="1"/>
          </p:cNvGraphicFramePr>
          <p:nvPr/>
        </p:nvGraphicFramePr>
        <p:xfrm>
          <a:off x="928688" y="214313"/>
          <a:ext cx="762000" cy="709612"/>
        </p:xfrm>
        <a:graphic>
          <a:graphicData uri="http://schemas.openxmlformats.org/presentationml/2006/ole">
            <mc:AlternateContent xmlns:mc="http://schemas.openxmlformats.org/markup-compatibility/2006">
              <mc:Choice xmlns:v="urn:schemas-microsoft-com:vml" Requires="v">
                <p:oleObj spid="_x0000_s1029" r:id="rId5" imgW="1905266" imgH="1771429" progId="">
                  <p:embed/>
                </p:oleObj>
              </mc:Choice>
              <mc:Fallback>
                <p:oleObj r:id="rId5" imgW="1905266" imgH="1771429"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214313"/>
                        <a:ext cx="762000"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6"/>
          <p:cNvSpPr>
            <a:spLocks noChangeArrowheads="1"/>
          </p:cNvSpPr>
          <p:nvPr/>
        </p:nvSpPr>
        <p:spPr bwMode="auto">
          <a:xfrm>
            <a:off x="785813" y="1500174"/>
            <a:ext cx="7543800" cy="4031873"/>
          </a:xfrm>
          <a:prstGeom prst="rect">
            <a:avLst/>
          </a:prstGeom>
          <a:noFill/>
          <a:ln w="9525">
            <a:noFill/>
            <a:miter lim="800000"/>
            <a:headEnd/>
            <a:tailEnd/>
          </a:ln>
        </p:spPr>
        <p:txBody>
          <a:bodyPr wrap="square">
            <a:spAutoFit/>
          </a:bodyPr>
          <a:lstStyle/>
          <a:p>
            <a:pPr lvl="0"/>
            <a:r>
              <a:rPr lang="el-GR" b="1" dirty="0" smtClean="0">
                <a:solidFill>
                  <a:schemeClr val="bg1"/>
                </a:solidFill>
                <a:latin typeface="Arial" pitchFamily="34" charset="0"/>
                <a:cs typeface="Arial" pitchFamily="34" charset="0"/>
              </a:rPr>
              <a:t>ΟΔΗΓΙΑ 92/83/ΕΟΚ ΤΟΥ ΣΥΜΒΟΥΛΙΟΥ για την εναρμόνιση των διαρθρώσεων των ειδικών φόρων κατανάλωσης που επιβάλλονται στην αλκοόλη και τα αλκοολούχα ποτά </a:t>
            </a:r>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 </a:t>
            </a:r>
            <a:endParaRPr lang="en-US" dirty="0" smtClean="0">
              <a:solidFill>
                <a:schemeClr val="bg1"/>
              </a:solidFill>
              <a:latin typeface="Arial" pitchFamily="34" charset="0"/>
              <a:cs typeface="Arial" pitchFamily="34" charset="0"/>
            </a:endParaRPr>
          </a:p>
          <a:p>
            <a:r>
              <a:rPr lang="el-GR" b="1" dirty="0" smtClean="0">
                <a:solidFill>
                  <a:schemeClr val="bg1"/>
                </a:solidFill>
                <a:latin typeface="Arial" pitchFamily="34" charset="0"/>
                <a:cs typeface="Arial" pitchFamily="34" charset="0"/>
              </a:rPr>
              <a:t>ΟΔΗΓΙΑ 92/84/</a:t>
            </a:r>
            <a:r>
              <a:rPr lang="en-US" b="1" dirty="0" smtClean="0">
                <a:solidFill>
                  <a:schemeClr val="bg1"/>
                </a:solidFill>
                <a:latin typeface="Arial" pitchFamily="34" charset="0"/>
                <a:cs typeface="Arial" pitchFamily="34" charset="0"/>
              </a:rPr>
              <a:t>EOK</a:t>
            </a:r>
            <a:r>
              <a:rPr lang="el-GR" b="1" dirty="0" smtClean="0">
                <a:solidFill>
                  <a:schemeClr val="bg1"/>
                </a:solidFill>
                <a:latin typeface="Arial" pitchFamily="34" charset="0"/>
                <a:cs typeface="Arial" pitchFamily="34" charset="0"/>
              </a:rPr>
              <a:t> ΤΟΥ ΣΥΜΒΟΥΛΙΟΥ για την προσέγγιση των συντελεστών των ειδικών φόρων κατανάλωσης για τα αλκοολούχα ποτά και την αλκοόλη</a:t>
            </a:r>
            <a:endParaRPr lang="el-GR" b="1" dirty="0">
              <a:solidFill>
                <a:schemeClr val="bg1"/>
              </a:solidFill>
              <a:latin typeface="Arial" pitchFamily="34" charset="0"/>
              <a:cs typeface="Arial" pitchFamily="34" charset="0"/>
            </a:endParaRPr>
          </a:p>
          <a:p>
            <a:pPr algn="just"/>
            <a:endParaRPr lang="el-GR" sz="2000" b="1" dirty="0">
              <a:solidFill>
                <a:schemeClr val="bg1"/>
              </a:solidFill>
              <a:latin typeface="Arial" charset="0"/>
              <a:cs typeface="Arial" charset="0"/>
            </a:endParaRPr>
          </a:p>
          <a:p>
            <a:pPr eaLnBrk="0" hangingPunct="0"/>
            <a:endParaRPr lang="el-GR" sz="2000" b="1" dirty="0">
              <a:solidFill>
                <a:schemeClr val="bg1"/>
              </a:solidFill>
              <a:latin typeface="Arial" charset="0"/>
            </a:endParaRPr>
          </a:p>
        </p:txBody>
      </p:sp>
      <p:graphicFrame>
        <p:nvGraphicFramePr>
          <p:cNvPr id="9218" name="Object 8"/>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9220" name="Photo Editor Photo" r:id="rId3" imgW="1066667" imgH="1047619" progId="">
                  <p:embed/>
                </p:oleObj>
              </mc:Choice>
              <mc:Fallback>
                <p:oleObj name="Photo Editor Photo" r:id="rId3" imgW="1066667" imgH="1047619"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9"/>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9221" r:id="rId5" imgW="1905266" imgH="1771429" progId="">
                  <p:embed/>
                </p:oleObj>
              </mc:Choice>
              <mc:Fallback>
                <p:oleObj r:id="rId5" imgW="1905266" imgH="1771429"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8"/>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10244" name="Photo Editor Photo" r:id="rId3" imgW="1066667" imgH="1047619" progId="">
                  <p:embed/>
                </p:oleObj>
              </mc:Choice>
              <mc:Fallback>
                <p:oleObj name="Photo Editor Photo" r:id="rId3" imgW="1066667" imgH="1047619"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9"/>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10245" r:id="rId5" imgW="1905266" imgH="1771429" progId="">
                  <p:embed/>
                </p:oleObj>
              </mc:Choice>
              <mc:Fallback>
                <p:oleObj r:id="rId5" imgW="1905266" imgH="1771429"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 name="Rectangle 6"/>
          <p:cNvSpPr>
            <a:spLocks noChangeArrowheads="1"/>
          </p:cNvSpPr>
          <p:nvPr/>
        </p:nvSpPr>
        <p:spPr bwMode="auto">
          <a:xfrm>
            <a:off x="785813" y="2143115"/>
            <a:ext cx="7543800" cy="1938992"/>
          </a:xfrm>
          <a:prstGeom prst="rect">
            <a:avLst/>
          </a:prstGeom>
          <a:noFill/>
          <a:ln w="9525">
            <a:noFill/>
            <a:miter lim="800000"/>
            <a:headEnd/>
            <a:tailEnd/>
          </a:ln>
        </p:spPr>
        <p:txBody>
          <a:bodyPr wrap="square">
            <a:spAutoFit/>
          </a:bodyPr>
          <a:lstStyle/>
          <a:p>
            <a:pPr algn="just"/>
            <a:r>
              <a:rPr lang="el-GR" dirty="0" smtClean="0">
                <a:solidFill>
                  <a:schemeClr val="bg1"/>
                </a:solidFill>
                <a:latin typeface="Arial" pitchFamily="34" charset="0"/>
                <a:cs typeface="Arial" pitchFamily="34" charset="0"/>
              </a:rPr>
              <a:t>Επιπλέον με την </a:t>
            </a:r>
            <a:r>
              <a:rPr lang="el-GR" b="1" dirty="0" smtClean="0">
                <a:solidFill>
                  <a:schemeClr val="bg1"/>
                </a:solidFill>
                <a:latin typeface="Arial" pitchFamily="34" charset="0"/>
                <a:cs typeface="Arial" pitchFamily="34" charset="0"/>
              </a:rPr>
              <a:t>ΑΠΟΦΑΣΗ αριθ. 1152/2003/ΕΚ ΤΟΥ ΕΥΡΩΠΑΪΚΟΥ ΚΟΙΝΟΒΟΥΛΙΟΥ ΚΑΙ ΤΟΥ ΣΥΜΒΟΥΛΙΟΥ εισήχθη η πληροφορική στη διακίνηση και στους ελέγχους των προϊόντων που υπόκεινται σε ειδικούς φόρους κατανάλωσης</a:t>
            </a:r>
            <a:endParaRPr lang="el-GR"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8"/>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11268" name="Photo Editor Photo" r:id="rId3" imgW="1066667" imgH="1047619" progId="">
                  <p:embed/>
                </p:oleObj>
              </mc:Choice>
              <mc:Fallback>
                <p:oleObj name="Photo Editor Photo" r:id="rId3" imgW="1066667" imgH="1047619"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9"/>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11269" r:id="rId5" imgW="1905266" imgH="1771429" progId="">
                  <p:embed/>
                </p:oleObj>
              </mc:Choice>
              <mc:Fallback>
                <p:oleObj r:id="rId5" imgW="1905266" imgH="1771429"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Rectangle 6"/>
          <p:cNvSpPr>
            <a:spLocks noChangeArrowheads="1"/>
          </p:cNvSpPr>
          <p:nvPr/>
        </p:nvSpPr>
        <p:spPr bwMode="auto">
          <a:xfrm>
            <a:off x="785813" y="1071563"/>
            <a:ext cx="7543800" cy="4832092"/>
          </a:xfrm>
          <a:prstGeom prst="rect">
            <a:avLst/>
          </a:prstGeom>
          <a:noFill/>
          <a:ln w="9525">
            <a:noFill/>
            <a:miter lim="800000"/>
            <a:headEnd/>
            <a:tailEnd/>
          </a:ln>
        </p:spPr>
        <p:txBody>
          <a:bodyPr>
            <a:spAutoFit/>
          </a:bodyPr>
          <a:lstStyle/>
          <a:p>
            <a:r>
              <a:rPr lang="el-GR" dirty="0" smtClean="0">
                <a:solidFill>
                  <a:schemeClr val="bg1"/>
                </a:solidFill>
                <a:latin typeface="Arial" pitchFamily="34" charset="0"/>
                <a:cs typeface="Arial" pitchFamily="34" charset="0"/>
              </a:rPr>
              <a:t>Στη βάση των πιο πάνω οδηγιών και της απόφασης δημιουργήθηκε η Εθνική Νομοθεσία:</a:t>
            </a:r>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l-GR" b="1" dirty="0" smtClean="0">
                <a:solidFill>
                  <a:schemeClr val="bg1"/>
                </a:solidFill>
                <a:latin typeface="Arial" pitchFamily="34" charset="0"/>
                <a:cs typeface="Arial" pitchFamily="34" charset="0"/>
              </a:rPr>
              <a:t>Ο ΠΕΡΙ ΦΟΡΩΝ ΚΑΤΑΝΑΛΩΣΗΣ ΝΟΜΟΣ ΤΟΥ 2004 (Ν. 91(Ι)/2004) </a:t>
            </a:r>
            <a:endParaRPr lang="en-US" b="1"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Τα προϊόντα που επιβαρύνονται με Ειδικούς Φόρους Κατανάλωσης ονομάζονται εναρμονισμένα προϊόντα.</a:t>
            </a:r>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Στον Ν.91(Ι)/2004 υπάρχουν Παραρτήματα που τα καταγράφουν με τον αντίστοιχο ΦΚ. Τα παραρτήματα φαίνονται πιο κάτω:</a:t>
            </a:r>
            <a:endParaRPr lang="en-US" dirty="0" smtClean="0">
              <a:solidFill>
                <a:schemeClr val="bg1"/>
              </a:solidFill>
              <a:latin typeface="Arial" pitchFamily="34" charset="0"/>
              <a:cs typeface="Arial" pitchFamily="34" charset="0"/>
            </a:endParaRPr>
          </a:p>
          <a:p>
            <a:pPr algn="just"/>
            <a:endParaRPr lang="el-GR" sz="2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357290" y="285728"/>
            <a:ext cx="6500858" cy="61122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1336539" y="142852"/>
            <a:ext cx="6470924"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1463275" y="106336"/>
            <a:ext cx="6251998" cy="6608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8"/>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13316" name="Photo Editor Photo" r:id="rId3" imgW="1066667" imgH="1047619" progId="">
                  <p:embed/>
                </p:oleObj>
              </mc:Choice>
              <mc:Fallback>
                <p:oleObj name="Photo Editor Photo" r:id="rId3" imgW="1066667" imgH="1047619"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9"/>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13317" r:id="rId5" imgW="1905266" imgH="1771429" progId="">
                  <p:embed/>
                </p:oleObj>
              </mc:Choice>
              <mc:Fallback>
                <p:oleObj r:id="rId5" imgW="1905266" imgH="1771429"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Rectangle 6"/>
          <p:cNvSpPr>
            <a:spLocks noChangeArrowheads="1"/>
          </p:cNvSpPr>
          <p:nvPr/>
        </p:nvSpPr>
        <p:spPr bwMode="auto">
          <a:xfrm>
            <a:off x="714375" y="1000125"/>
            <a:ext cx="7543800" cy="5201424"/>
          </a:xfrm>
          <a:prstGeom prst="rect">
            <a:avLst/>
          </a:prstGeom>
          <a:noFill/>
          <a:ln w="9525">
            <a:noFill/>
            <a:miter lim="800000"/>
            <a:headEnd/>
            <a:tailEnd/>
          </a:ln>
        </p:spPr>
        <p:txBody>
          <a:bodyPr>
            <a:spAutoFit/>
          </a:bodyPr>
          <a:lstStyle/>
          <a:p>
            <a:r>
              <a:rPr lang="el-GR" b="1" dirty="0" smtClean="0">
                <a:solidFill>
                  <a:schemeClr val="bg1"/>
                </a:solidFill>
                <a:latin typeface="Arial" pitchFamily="34" charset="0"/>
                <a:cs typeface="Arial" pitchFamily="34" charset="0"/>
              </a:rPr>
              <a:t>Στον Ν.91(Ι)/2004 περιλαμβάνονται τα ακόλουθα μέρη:</a:t>
            </a:r>
            <a:endParaRPr lang="en-US" b="1"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l-GR" b="1" dirty="0" smtClean="0">
                <a:solidFill>
                  <a:schemeClr val="bg1"/>
                </a:solidFill>
                <a:latin typeface="Arial" pitchFamily="34" charset="0"/>
                <a:cs typeface="Arial" pitchFamily="34" charset="0"/>
                <a:hlinkClick r:id="rId7"/>
              </a:rPr>
              <a:t>ΜΕΡΟΣ Ι ΝΟΜΟΣ ΠΟΥ ΠΡΟΒΛΕΠΕΙ ΠΕΡΙ ΦΟΡΩΝ ΚΑΤΑΝΑΛΩΣΗΣ</a:t>
            </a:r>
            <a:endParaRPr lang="en-US" b="1"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Στο Μέρος Ι περιλαμβάνονται μεγάλος αριθμός ορισμών.</a:t>
            </a:r>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 </a:t>
            </a:r>
            <a:endParaRPr lang="en-US" dirty="0" smtClean="0">
              <a:solidFill>
                <a:schemeClr val="bg1"/>
              </a:solidFill>
              <a:latin typeface="Arial" pitchFamily="34" charset="0"/>
              <a:cs typeface="Arial" pitchFamily="34" charset="0"/>
            </a:endParaRPr>
          </a:p>
          <a:p>
            <a:r>
              <a:rPr lang="el-GR" b="1" dirty="0" smtClean="0">
                <a:solidFill>
                  <a:schemeClr val="bg1"/>
                </a:solidFill>
                <a:latin typeface="Arial" pitchFamily="34" charset="0"/>
                <a:cs typeface="Arial" pitchFamily="34" charset="0"/>
                <a:hlinkClick r:id="rId8"/>
              </a:rPr>
              <a:t>ΜΕΡΟΣ IΙ ΑΡΜΟΔΙΟΤΗΤΑ ΤΜΗΜΑΤΟΣ ΤΕΛΩΝΕΙΩΝ</a:t>
            </a:r>
            <a:endParaRPr lang="en-US" b="1"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Στο Μέρος ΙΙ αναφέρεται ότι αρμοδιότητα για την εφαρμογή του Νόμου αυτού, έχει το Τμήμα Τελωνείων.</a:t>
            </a:r>
            <a:endParaRPr lang="el-GR" b="1" dirty="0">
              <a:solidFill>
                <a:schemeClr val="bg1"/>
              </a:solidFill>
              <a:latin typeface="Arial" pitchFamily="34" charset="0"/>
              <a:cs typeface="Arial" pitchFamily="34" charset="0"/>
            </a:endParaRPr>
          </a:p>
          <a:p>
            <a:pPr algn="just"/>
            <a:endParaRPr lang="el-GR" sz="2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8"/>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14340" name="Photo Editor Photo" r:id="rId3" imgW="1066667" imgH="1047619" progId="">
                  <p:embed/>
                </p:oleObj>
              </mc:Choice>
              <mc:Fallback>
                <p:oleObj name="Photo Editor Photo" r:id="rId3" imgW="1066667" imgH="1047619"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9"/>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14341" r:id="rId5" imgW="1905266" imgH="1771429" progId="">
                  <p:embed/>
                </p:oleObj>
              </mc:Choice>
              <mc:Fallback>
                <p:oleObj r:id="rId5" imgW="1905266" imgH="1771429"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Rectangle 6"/>
          <p:cNvSpPr>
            <a:spLocks noChangeArrowheads="1"/>
          </p:cNvSpPr>
          <p:nvPr/>
        </p:nvSpPr>
        <p:spPr bwMode="auto">
          <a:xfrm>
            <a:off x="714375" y="1000125"/>
            <a:ext cx="7543800" cy="4985980"/>
          </a:xfrm>
          <a:prstGeom prst="rect">
            <a:avLst/>
          </a:prstGeom>
          <a:noFill/>
          <a:ln w="9525">
            <a:noFill/>
            <a:miter lim="800000"/>
            <a:headEnd/>
            <a:tailEnd/>
          </a:ln>
        </p:spPr>
        <p:txBody>
          <a:bodyPr>
            <a:spAutoFit/>
          </a:bodyPr>
          <a:lstStyle/>
          <a:p>
            <a:r>
              <a:rPr lang="el-GR" b="1" dirty="0" smtClean="0">
                <a:hlinkClick r:id="rId7"/>
              </a:rPr>
              <a:t>ΜΕΡΟΣ IΙΙ ΠΕΔΙΟ ΕΦΑΡΜΟΓΗΣ – ΑΠΑΙΤΗΤΟ ΤΟΥ ΦΟΡΟΥ ΚΑΤΑΝΑΛΩΣΗΣ</a:t>
            </a:r>
            <a:endParaRPr lang="en-US" b="1" dirty="0" smtClean="0"/>
          </a:p>
          <a:p>
            <a:endParaRPr lang="en-US" dirty="0" smtClean="0"/>
          </a:p>
          <a:p>
            <a:r>
              <a:rPr lang="el-GR" dirty="0" smtClean="0">
                <a:solidFill>
                  <a:schemeClr val="bg1"/>
                </a:solidFill>
                <a:latin typeface="Arial" pitchFamily="34" charset="0"/>
                <a:cs typeface="Arial" pitchFamily="34" charset="0"/>
              </a:rPr>
              <a:t>Αναφέρεται στα ακόλουθα: </a:t>
            </a:r>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pPr lvl="0"/>
            <a:r>
              <a:rPr lang="el-GR" dirty="0" smtClean="0">
                <a:solidFill>
                  <a:schemeClr val="bg1"/>
                </a:solidFill>
                <a:latin typeface="Arial" pitchFamily="34" charset="0"/>
                <a:cs typeface="Arial" pitchFamily="34" charset="0"/>
              </a:rPr>
              <a:t>Ποια είναι τα προϊόντα που επιβαρύνονται με ΦΚ και με ποιους συντελεστές.</a:t>
            </a:r>
            <a:endParaRPr lang="en-US" dirty="0" smtClean="0">
              <a:solidFill>
                <a:schemeClr val="bg1"/>
              </a:solidFill>
              <a:latin typeface="Arial" pitchFamily="34" charset="0"/>
              <a:cs typeface="Arial" pitchFamily="34" charset="0"/>
            </a:endParaRPr>
          </a:p>
          <a:p>
            <a:pPr lvl="0"/>
            <a:r>
              <a:rPr lang="el-GR" dirty="0" smtClean="0">
                <a:solidFill>
                  <a:schemeClr val="bg1"/>
                </a:solidFill>
                <a:latin typeface="Arial" pitchFamily="34" charset="0"/>
                <a:cs typeface="Arial" pitchFamily="34" charset="0"/>
              </a:rPr>
              <a:t>Ότι ο ΦΚ καθίσταται απαιτητός κατά το χρόνο θέσης σε ανάλωση των προϊόντων.</a:t>
            </a:r>
            <a:endParaRPr lang="en-US" dirty="0" smtClean="0">
              <a:solidFill>
                <a:schemeClr val="bg1"/>
              </a:solidFill>
              <a:latin typeface="Arial" pitchFamily="34" charset="0"/>
              <a:cs typeface="Arial" pitchFamily="34" charset="0"/>
            </a:endParaRPr>
          </a:p>
          <a:p>
            <a:pPr lvl="0"/>
            <a:r>
              <a:rPr lang="el-GR" dirty="0" smtClean="0">
                <a:solidFill>
                  <a:schemeClr val="bg1"/>
                </a:solidFill>
                <a:latin typeface="Arial" pitchFamily="34" charset="0"/>
                <a:cs typeface="Arial" pitchFamily="34" charset="0"/>
              </a:rPr>
              <a:t>Ορίζεται ο χρόνος θέσης των εναρμονισμένων προϊόντων σε ανάλωση.</a:t>
            </a:r>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Ποιος είναι ο υπόχρεος για την καταβολή του ΦΚ.</a:t>
            </a:r>
            <a:endParaRPr lang="el-GR" b="1" dirty="0">
              <a:solidFill>
                <a:schemeClr val="bg1"/>
              </a:solidFill>
              <a:latin typeface="Arial" pitchFamily="34" charset="0"/>
              <a:cs typeface="Arial" pitchFamily="34" charset="0"/>
            </a:endParaRPr>
          </a:p>
          <a:p>
            <a:pPr algn="just"/>
            <a:endParaRPr lang="el-GR" sz="1000" b="1" dirty="0">
              <a:solidFill>
                <a:schemeClr val="bg1"/>
              </a:solidFill>
              <a:latin typeface="Arial" charset="0"/>
              <a:cs typeface="Arial" charset="0"/>
            </a:endParaRPr>
          </a:p>
          <a:p>
            <a:pPr algn="just"/>
            <a:endParaRPr lang="el-GR" sz="2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8"/>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15364" name="Photo Editor Photo" r:id="rId3" imgW="1066667" imgH="1047619" progId="">
                  <p:embed/>
                </p:oleObj>
              </mc:Choice>
              <mc:Fallback>
                <p:oleObj name="Photo Editor Photo" r:id="rId3" imgW="1066667" imgH="1047619"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9"/>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15365" r:id="rId5" imgW="1905266" imgH="1771429" progId="">
                  <p:embed/>
                </p:oleObj>
              </mc:Choice>
              <mc:Fallback>
                <p:oleObj r:id="rId5" imgW="1905266" imgH="1771429"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Box 6"/>
          <p:cNvSpPr txBox="1">
            <a:spLocks noChangeArrowheads="1"/>
          </p:cNvSpPr>
          <p:nvPr/>
        </p:nvSpPr>
        <p:spPr bwMode="auto">
          <a:xfrm>
            <a:off x="285750" y="928670"/>
            <a:ext cx="8643938" cy="5262979"/>
          </a:xfrm>
          <a:prstGeom prst="rect">
            <a:avLst/>
          </a:prstGeom>
          <a:noFill/>
          <a:ln w="9525">
            <a:noFill/>
            <a:miter lim="800000"/>
            <a:headEnd/>
            <a:tailEnd/>
          </a:ln>
        </p:spPr>
        <p:txBody>
          <a:bodyPr wrap="square">
            <a:spAutoFit/>
          </a:bodyPr>
          <a:lstStyle/>
          <a:p>
            <a:r>
              <a:rPr lang="el-GR" b="1" dirty="0" smtClean="0">
                <a:hlinkClick r:id="rId7"/>
              </a:rPr>
              <a:t>ΜΕΡΟΣ ΙV ΦΟΡΟΛΟΓΙΚΕΣ ΑΠΟΘΗΚΕΣ</a:t>
            </a:r>
            <a:r>
              <a:rPr lang="el-GR" dirty="0" smtClean="0"/>
              <a:t> </a:t>
            </a:r>
            <a:r>
              <a:rPr lang="el-GR" dirty="0" smtClean="0">
                <a:solidFill>
                  <a:schemeClr val="bg1"/>
                </a:solidFill>
              </a:rPr>
              <a:t>(ΦΑ)</a:t>
            </a:r>
            <a:endParaRPr lang="en-US" dirty="0" smtClean="0">
              <a:solidFill>
                <a:schemeClr val="bg1"/>
              </a:solidFill>
            </a:endParaRPr>
          </a:p>
          <a:p>
            <a:endParaRPr lang="en-US" dirty="0" smtClean="0">
              <a:solidFill>
                <a:schemeClr val="bg1"/>
              </a:solidFill>
            </a:endParaRPr>
          </a:p>
          <a:p>
            <a:pPr algn="just"/>
            <a:r>
              <a:rPr lang="el-GR" dirty="0" smtClean="0">
                <a:solidFill>
                  <a:schemeClr val="bg1"/>
                </a:solidFill>
                <a:latin typeface="Arial" pitchFamily="34" charset="0"/>
                <a:cs typeface="Arial" pitchFamily="34" charset="0"/>
              </a:rPr>
              <a:t>Όπως αναφέρθηκε πιο πάνω ο ΦΚ καταβάλλεται κατά το χρόνο θέσης σε ανάλωση των προϊόντων. Τα προϊόντα που δεν θα μπουν σε ανάλωση μπαίνουν κάτω από το ανασταλτικό καθεστώς της φορολογικής αποθήκης (καθεστώς αναστολής). Τέτοια προϊόντα είναι τα υποκείμενα σε ΦΚ που παράγονται σε κάποιο εργοστάσιο (πχ τσιγάρα, αλκοολούχα, μπύρα) ή εισάγονται από τρίτη χώρα και αφού καταβληθεί ο εισαγωγικός δασμός (δηλαδή μπαίνουν σε ελεύθερη κυκλοφορία) τίθενται σε ΦΑ. Για τα εμπορεύματα που μπαίνουν σε ΦΑ αναστέλλεται η καταβολή του ΦΚ και του ΦΠΑ.</a:t>
            </a:r>
            <a:endParaRPr lang="en-US" dirty="0" smtClean="0">
              <a:solidFill>
                <a:schemeClr val="bg1"/>
              </a:solidFill>
              <a:latin typeface="Arial" pitchFamily="34" charset="0"/>
              <a:cs typeface="Arial" pitchFamily="34" charset="0"/>
            </a:endParaRPr>
          </a:p>
          <a:p>
            <a:pPr algn="just"/>
            <a:r>
              <a:rPr lang="el-GR" dirty="0" smtClean="0">
                <a:solidFill>
                  <a:schemeClr val="bg1"/>
                </a:solidFill>
                <a:latin typeface="Arial" pitchFamily="34" charset="0"/>
                <a:cs typeface="Arial" pitchFamily="34" charset="0"/>
              </a:rPr>
              <a:t>Το πρόσωπο που τοποθετεί (αποταμιεύει) εμπορεύματα σε ΦΑ λέγεται εγκεκριμένος αποθηκευτής.</a:t>
            </a:r>
            <a:endParaRPr lang="en-US"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6"/>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16388" name="Photo Editor Photo" r:id="rId3" imgW="1066667" imgH="1047619" progId="">
                  <p:embed/>
                </p:oleObj>
              </mc:Choice>
              <mc:Fallback>
                <p:oleObj name="Photo Editor Photo" r:id="rId3" imgW="1066667" imgH="1047619"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9" name="Rectangle 7"/>
          <p:cNvSpPr>
            <a:spLocks noChangeArrowheads="1"/>
          </p:cNvSpPr>
          <p:nvPr/>
        </p:nvSpPr>
        <p:spPr bwMode="auto">
          <a:xfrm>
            <a:off x="714375" y="857233"/>
            <a:ext cx="7696200" cy="5919194"/>
          </a:xfrm>
          <a:prstGeom prst="rect">
            <a:avLst/>
          </a:prstGeom>
          <a:noFill/>
          <a:ln w="9525">
            <a:noFill/>
            <a:miter lim="800000"/>
            <a:headEnd/>
            <a:tailEnd/>
          </a:ln>
        </p:spPr>
        <p:txBody>
          <a:bodyPr wrap="square">
            <a:spAutoFit/>
          </a:bodyPr>
          <a:lstStyle/>
          <a:p>
            <a:pPr algn="just"/>
            <a:r>
              <a:rPr lang="el-GR" sz="2200" b="1" dirty="0" smtClean="0">
                <a:hlinkClick r:id="rId5"/>
              </a:rPr>
              <a:t>ΜΕΡΟΣ V ΔΙΑΚΙΝΗΣΗ ΕΝΑΡΜΟΝΙΣΜΕΝΩΝ ΠΡΟΪΟΝΤΩΝ ΤΑ ΟΠΟΙΑ ΤΕΛΟΥΝ ΥΠΟ ΚΑΘΕΣΤΩΣ ΑΝΑΣΤΟΛΗΣ ΤΩΝ ΕΙΔΙΚΩΝ ΦΟΡΩΝ ΚΑΤΑΝΑΛΩΣΗΣ</a:t>
            </a:r>
            <a:endParaRPr lang="en-US" sz="2200" b="1" dirty="0" smtClean="0"/>
          </a:p>
          <a:p>
            <a:pPr algn="just"/>
            <a:endParaRPr lang="en-US" sz="2200" dirty="0" smtClean="0"/>
          </a:p>
          <a:p>
            <a:pPr algn="just"/>
            <a:r>
              <a:rPr lang="el-GR" sz="2200" dirty="0" smtClean="0">
                <a:solidFill>
                  <a:schemeClr val="bg1"/>
                </a:solidFill>
                <a:latin typeface="Arial" pitchFamily="34" charset="0"/>
                <a:cs typeface="Arial" pitchFamily="34" charset="0"/>
              </a:rPr>
              <a:t>Προϊόντα που βρίσκονται σε μια ΦΑ, πέραν του ότι είναι δυνατόν να τεθούν σε ανάλωση με την καταβολή του ΦΚ και ΦΠΑ ή εξαχθούν απ’ ευθείας σε τρίτη χώρα, είναι δυνατόν να διακινηθούν από εγκεκριμένο αποθηκευτή προς τους ακόλουθους κύριους προορισμούς:</a:t>
            </a:r>
            <a:endParaRPr lang="en-US" sz="2200" dirty="0" smtClean="0">
              <a:solidFill>
                <a:schemeClr val="bg1"/>
              </a:solidFill>
              <a:latin typeface="Arial" pitchFamily="34" charset="0"/>
              <a:cs typeface="Arial" pitchFamily="34" charset="0"/>
            </a:endParaRPr>
          </a:p>
          <a:p>
            <a:pPr algn="just"/>
            <a:endParaRPr lang="en-US" sz="2200" dirty="0" smtClean="0">
              <a:solidFill>
                <a:schemeClr val="bg1"/>
              </a:solidFill>
              <a:latin typeface="Arial" pitchFamily="34" charset="0"/>
              <a:cs typeface="Arial" pitchFamily="34" charset="0"/>
            </a:endParaRPr>
          </a:p>
          <a:p>
            <a:pPr lvl="0">
              <a:buFont typeface="Arial" pitchFamily="34" charset="0"/>
              <a:buChar char="•"/>
            </a:pPr>
            <a:r>
              <a:rPr lang="el-GR" sz="2200" dirty="0" smtClean="0">
                <a:solidFill>
                  <a:schemeClr val="bg1"/>
                </a:solidFill>
                <a:latin typeface="Arial" pitchFamily="34" charset="0"/>
                <a:cs typeface="Arial" pitchFamily="34" charset="0"/>
              </a:rPr>
              <a:t>Άλλη ΦΑ εντός της Κύπρου ή σε άλλο κράτος μέλος</a:t>
            </a:r>
            <a:endParaRPr lang="en-US" sz="2200" dirty="0" smtClean="0">
              <a:solidFill>
                <a:schemeClr val="bg1"/>
              </a:solidFill>
              <a:latin typeface="Arial" pitchFamily="34" charset="0"/>
              <a:cs typeface="Arial" pitchFamily="34" charset="0"/>
            </a:endParaRPr>
          </a:p>
          <a:p>
            <a:pPr lvl="0">
              <a:buFont typeface="Arial" pitchFamily="34" charset="0"/>
              <a:buChar char="•"/>
            </a:pPr>
            <a:r>
              <a:rPr lang="el-GR" sz="2200" dirty="0" smtClean="0">
                <a:solidFill>
                  <a:schemeClr val="bg1"/>
                </a:solidFill>
                <a:latin typeface="Arial" pitchFamily="34" charset="0"/>
                <a:cs typeface="Arial" pitchFamily="34" charset="0"/>
              </a:rPr>
              <a:t>Εγγεγραμμένο παραλήπτη σε άλλο κράτος μέλος</a:t>
            </a:r>
            <a:endParaRPr lang="en-US" sz="2200" dirty="0" smtClean="0">
              <a:solidFill>
                <a:schemeClr val="bg1"/>
              </a:solidFill>
              <a:latin typeface="Arial" pitchFamily="34" charset="0"/>
              <a:cs typeface="Arial" pitchFamily="34" charset="0"/>
            </a:endParaRPr>
          </a:p>
          <a:p>
            <a:pPr lvl="0">
              <a:buFont typeface="Arial" pitchFamily="34" charset="0"/>
              <a:buChar char="•"/>
            </a:pPr>
            <a:r>
              <a:rPr lang="el-GR" sz="2200" dirty="0" smtClean="0">
                <a:solidFill>
                  <a:schemeClr val="bg1"/>
                </a:solidFill>
                <a:latin typeface="Arial" pitchFamily="34" charset="0"/>
                <a:cs typeface="Arial" pitchFamily="34" charset="0"/>
              </a:rPr>
              <a:t>Εξαγωγή σε τρίτη χώρα μέσω άλλου κράτους μέλους </a:t>
            </a:r>
            <a:endParaRPr lang="en-US" sz="2200" dirty="0" smtClean="0">
              <a:solidFill>
                <a:schemeClr val="bg1"/>
              </a:solidFill>
              <a:latin typeface="Arial" pitchFamily="34" charset="0"/>
              <a:cs typeface="Arial" pitchFamily="34" charset="0"/>
            </a:endParaRPr>
          </a:p>
          <a:p>
            <a:pPr lvl="0">
              <a:buFont typeface="Arial" pitchFamily="34" charset="0"/>
              <a:buChar char="•"/>
            </a:pPr>
            <a:r>
              <a:rPr lang="el-GR" sz="2200" dirty="0" smtClean="0">
                <a:solidFill>
                  <a:schemeClr val="bg1"/>
                </a:solidFill>
                <a:latin typeface="Arial" pitchFamily="34" charset="0"/>
                <a:cs typeface="Arial" pitchFamily="34" charset="0"/>
              </a:rPr>
              <a:t>Προς δικαιούχους οργανισμούς, πρεσβείες, κλπ που βρίσκονται σε άλλο κράτος μέλος</a:t>
            </a:r>
            <a:endParaRPr lang="en-US" sz="2200" dirty="0" smtClean="0">
              <a:solidFill>
                <a:schemeClr val="bg1"/>
              </a:solidFill>
              <a:latin typeface="Arial" pitchFamily="34" charset="0"/>
              <a:cs typeface="Arial" pitchFamily="34" charset="0"/>
            </a:endParaRPr>
          </a:p>
          <a:p>
            <a:pPr lvl="0"/>
            <a:endParaRPr lang="en-US" sz="2200" dirty="0" smtClean="0">
              <a:solidFill>
                <a:schemeClr val="bg1"/>
              </a:solidFill>
              <a:latin typeface="Arial" pitchFamily="34" charset="0"/>
              <a:cs typeface="Arial" pitchFamily="34" charset="0"/>
            </a:endParaRPr>
          </a:p>
          <a:p>
            <a:r>
              <a:rPr lang="el-GR" sz="2200" dirty="0" smtClean="0">
                <a:solidFill>
                  <a:schemeClr val="bg1"/>
                </a:solidFill>
                <a:latin typeface="Arial" pitchFamily="34" charset="0"/>
                <a:cs typeface="Arial" pitchFamily="34" charset="0"/>
              </a:rPr>
              <a:t>Οι πιο πάνω διακινήσεις καλύπτονται πάντα με εγγύηση.</a:t>
            </a:r>
            <a:endParaRPr lang="en-US" sz="2200" b="1" dirty="0">
              <a:solidFill>
                <a:schemeClr val="bg1"/>
              </a:solidFill>
              <a:latin typeface="Arial" pitchFamily="34" charset="0"/>
              <a:cs typeface="Arial" pitchFamily="34" charset="0"/>
            </a:endParaRPr>
          </a:p>
        </p:txBody>
      </p:sp>
      <p:graphicFrame>
        <p:nvGraphicFramePr>
          <p:cNvPr id="16387" name="Object 10"/>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16389" r:id="rId6" imgW="1905266" imgH="1771429" progId="">
                  <p:embed/>
                </p:oleObj>
              </mc:Choice>
              <mc:Fallback>
                <p:oleObj r:id="rId6" imgW="1905266" imgH="1771429"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1"/>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2052" name="Photo Editor Photo" r:id="rId3" imgW="1066667" imgH="1047619" progId="">
                  <p:embed/>
                </p:oleObj>
              </mc:Choice>
              <mc:Fallback>
                <p:oleObj name="Photo Editor Photo" r:id="rId3" imgW="1066667" imgH="1047619"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2"/>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2053" r:id="rId5" imgW="1905266" imgH="1771429" progId="">
                  <p:embed/>
                </p:oleObj>
              </mc:Choice>
              <mc:Fallback>
                <p:oleObj r:id="rId5" imgW="1905266" imgH="1771429"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6"/>
          <p:cNvSpPr>
            <a:spLocks noChangeArrowheads="1"/>
          </p:cNvSpPr>
          <p:nvPr/>
        </p:nvSpPr>
        <p:spPr bwMode="auto">
          <a:xfrm>
            <a:off x="428596" y="1142985"/>
            <a:ext cx="8286808" cy="5632311"/>
          </a:xfrm>
          <a:prstGeom prst="rect">
            <a:avLst/>
          </a:prstGeom>
          <a:noFill/>
          <a:ln w="9525">
            <a:noFill/>
            <a:miter lim="800000"/>
            <a:headEnd/>
            <a:tailEnd/>
          </a:ln>
        </p:spPr>
        <p:txBody>
          <a:bodyPr wrap="square">
            <a:spAutoFit/>
          </a:bodyPr>
          <a:lstStyle/>
          <a:p>
            <a:pPr algn="just"/>
            <a:r>
              <a:rPr lang="el-GR" dirty="0">
                <a:solidFill>
                  <a:schemeClr val="bg1"/>
                </a:solidFill>
                <a:latin typeface="Arial" pitchFamily="34" charset="0"/>
              </a:rPr>
              <a:t>Η Κυπριακή Δημοκρατία (ΚΔ) από 1/5/2004 είναι κράτος μέλος της Ευρωπαϊκής Ένωσης (ΕΕ). Έχει υποχρέωση να τηρεί όλες τις νομοθετικές ρυθμίσεις της ΕΕ. Το σύνταγμα της ΕΕ είναι η Συνθήκη της Λισσαβόνας της 13/12/2007. Στη Συνθήκη καθορίζονται οι βασικές αρχές της Ένωσης όπως και οι αρμοδιότητες των διαφόρων θεσμικών οργάνων της όπως το Συμβούλιο, η Επιτροπή, το Δικαστήριο, το Κοινοβούλιο, οι αρχές των Κρατών μελών κλπ</a:t>
            </a:r>
            <a:r>
              <a:rPr lang="el-GR" dirty="0" smtClean="0">
                <a:solidFill>
                  <a:schemeClr val="bg1"/>
                </a:solidFill>
                <a:latin typeface="Arial" pitchFamily="34" charset="0"/>
              </a:rPr>
              <a:t>.</a:t>
            </a:r>
          </a:p>
          <a:p>
            <a:pPr algn="just"/>
            <a:r>
              <a:rPr lang="el-GR" dirty="0">
                <a:solidFill>
                  <a:schemeClr val="bg1"/>
                </a:solidFill>
                <a:latin typeface="Arial" pitchFamily="34" charset="0"/>
                <a:cs typeface="Arial" pitchFamily="34" charset="0"/>
              </a:rPr>
              <a:t>Μια θεμελιώδης αρχή είναι η ελεύθερη διακίνηση αγαθών εντός του εδάφους της Ένωσης. Δηλαδή, αγαθά που βρίσκονται σε ελεύθερη κυκλοφορία διακινούνται χωρίς περιορισμούς, ελέγχους και χρεώσεις από ένα κράτος μέλος σε άλλο. </a:t>
            </a:r>
            <a:endParaRPr lang="en-US" dirty="0">
              <a:solidFill>
                <a:schemeClr val="bg1"/>
              </a:solidFill>
              <a:latin typeface="Arial" pitchFamily="34" charset="0"/>
              <a:cs typeface="Arial" pitchFamily="34" charset="0"/>
            </a:endParaRPr>
          </a:p>
          <a:p>
            <a:pPr algn="just"/>
            <a:endParaRPr lang="en-US"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214313" y="1357298"/>
            <a:ext cx="8686800" cy="3046988"/>
          </a:xfrm>
          <a:prstGeom prst="rect">
            <a:avLst/>
          </a:prstGeom>
          <a:noFill/>
          <a:ln w="9525">
            <a:noFill/>
            <a:miter lim="800000"/>
            <a:headEnd/>
            <a:tailEnd/>
          </a:ln>
        </p:spPr>
        <p:txBody>
          <a:bodyPr wrap="square">
            <a:spAutoFit/>
          </a:bodyPr>
          <a:lstStyle/>
          <a:p>
            <a:pPr algn="just"/>
            <a:r>
              <a:rPr lang="el-GR" dirty="0" smtClean="0">
                <a:solidFill>
                  <a:schemeClr val="bg1"/>
                </a:solidFill>
                <a:latin typeface="Arial" pitchFamily="34" charset="0"/>
                <a:cs typeface="Arial" pitchFamily="34" charset="0"/>
              </a:rPr>
              <a:t>Για να δύναται κάποιος να διακινεί και/ή παραλαμβάνει εναρμονισμένα προϊόντα (εγκεκριμένος αποθηκευτής, εγκεκριμένος παραλήπτης) πρέπει να είναι εγγεγραμμένος στο παν-ευρωπαϊκό μητρώο δεδομένων </a:t>
            </a:r>
            <a:r>
              <a:rPr lang="en-US" dirty="0" smtClean="0">
                <a:solidFill>
                  <a:schemeClr val="bg1"/>
                </a:solidFill>
                <a:latin typeface="Arial" pitchFamily="34" charset="0"/>
                <a:cs typeface="Arial" pitchFamily="34" charset="0"/>
              </a:rPr>
              <a:t>SEED</a:t>
            </a:r>
            <a:r>
              <a:rPr lang="el-GR" dirty="0" smtClean="0">
                <a:solidFill>
                  <a:schemeClr val="bg1"/>
                </a:solidFill>
                <a:latin typeface="Arial" pitchFamily="34" charset="0"/>
                <a:cs typeface="Arial" pitchFamily="34" charset="0"/>
              </a:rPr>
              <a:t>.</a:t>
            </a:r>
            <a:endParaRPr lang="en-US" dirty="0" smtClean="0">
              <a:solidFill>
                <a:schemeClr val="bg1"/>
              </a:solidFill>
              <a:latin typeface="Arial" pitchFamily="34" charset="0"/>
              <a:cs typeface="Arial" pitchFamily="34" charset="0"/>
            </a:endParaRPr>
          </a:p>
          <a:p>
            <a:pPr algn="just"/>
            <a:endParaRPr lang="en-US" dirty="0" smtClean="0">
              <a:solidFill>
                <a:schemeClr val="bg1"/>
              </a:solidFill>
              <a:latin typeface="Arial" pitchFamily="34" charset="0"/>
              <a:cs typeface="Arial" pitchFamily="34" charset="0"/>
            </a:endParaRPr>
          </a:p>
          <a:p>
            <a:pPr algn="just"/>
            <a:r>
              <a:rPr lang="el-GR" dirty="0" smtClean="0">
                <a:solidFill>
                  <a:schemeClr val="bg1"/>
                </a:solidFill>
                <a:latin typeface="Arial" pitchFamily="34" charset="0"/>
                <a:cs typeface="Arial" pitchFamily="34" charset="0"/>
              </a:rPr>
              <a:t>Οι διακινήσεις γίνονται με την κάλυψη του ηλεκτρονικού διοικητικού εγγράφου μέσω του παν-ευρωπαϊκού συστήματος </a:t>
            </a:r>
            <a:r>
              <a:rPr lang="en-US" dirty="0" smtClean="0">
                <a:solidFill>
                  <a:schemeClr val="bg1"/>
                </a:solidFill>
                <a:latin typeface="Arial" pitchFamily="34" charset="0"/>
                <a:cs typeface="Arial" pitchFamily="34" charset="0"/>
              </a:rPr>
              <a:t>EMCS</a:t>
            </a:r>
            <a:r>
              <a:rPr lang="el-GR"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17412" name="Photo Editor Photo" r:id="rId3" imgW="1066667" imgH="1047619" progId="">
                  <p:embed/>
                </p:oleObj>
              </mc:Choice>
              <mc:Fallback>
                <p:oleObj name="Photo Editor Photo" r:id="rId3" imgW="1066667" imgH="1047619"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17413" r:id="rId5" imgW="1905266" imgH="1771429" progId="">
                  <p:embed/>
                </p:oleObj>
              </mc:Choice>
              <mc:Fallback>
                <p:oleObj r:id="rId5" imgW="1905266" imgH="1771429"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357157" y="1357298"/>
            <a:ext cx="8358247" cy="4524315"/>
          </a:xfrm>
          <a:prstGeom prst="rect">
            <a:avLst/>
          </a:prstGeom>
          <a:noFill/>
          <a:ln w="9525">
            <a:noFill/>
            <a:miter lim="800000"/>
            <a:headEnd/>
            <a:tailEnd/>
          </a:ln>
        </p:spPr>
        <p:txBody>
          <a:bodyPr wrap="square">
            <a:spAutoFit/>
          </a:bodyPr>
          <a:lstStyle/>
          <a:p>
            <a:pPr algn="just"/>
            <a:r>
              <a:rPr lang="el-GR" dirty="0" smtClean="0">
                <a:solidFill>
                  <a:schemeClr val="bg1"/>
                </a:solidFill>
                <a:latin typeface="Arial" pitchFamily="34" charset="0"/>
                <a:cs typeface="Arial" pitchFamily="34" charset="0"/>
              </a:rPr>
              <a:t>Το σύστημα </a:t>
            </a:r>
            <a:r>
              <a:rPr lang="en-US" dirty="0" smtClean="0">
                <a:solidFill>
                  <a:schemeClr val="bg1"/>
                </a:solidFill>
                <a:latin typeface="Arial" pitchFamily="34" charset="0"/>
                <a:cs typeface="Arial" pitchFamily="34" charset="0"/>
              </a:rPr>
              <a:t>EMCS </a:t>
            </a:r>
            <a:r>
              <a:rPr lang="el-GR" dirty="0" smtClean="0">
                <a:solidFill>
                  <a:schemeClr val="bg1"/>
                </a:solidFill>
                <a:latin typeface="Arial" pitchFamily="34" charset="0"/>
                <a:cs typeface="Arial" pitchFamily="34" charset="0"/>
              </a:rPr>
              <a:t>(</a:t>
            </a:r>
            <a:r>
              <a:rPr lang="en-US" dirty="0" smtClean="0">
                <a:solidFill>
                  <a:schemeClr val="bg1"/>
                </a:solidFill>
                <a:latin typeface="Arial" pitchFamily="34" charset="0"/>
                <a:cs typeface="Arial" pitchFamily="34" charset="0"/>
              </a:rPr>
              <a:t>Excise Movement</a:t>
            </a:r>
            <a:r>
              <a:rPr lang="el-GR" dirty="0" smtClean="0">
                <a:solidFill>
                  <a:schemeClr val="bg1"/>
                </a:solidFill>
                <a:latin typeface="Arial" pitchFamily="34" charset="0"/>
                <a:cs typeface="Arial" pitchFamily="34" charset="0"/>
              </a:rPr>
              <a:t> &amp; </a:t>
            </a:r>
            <a:r>
              <a:rPr lang="en-US" dirty="0" smtClean="0">
                <a:solidFill>
                  <a:schemeClr val="bg1"/>
                </a:solidFill>
                <a:latin typeface="Arial" pitchFamily="34" charset="0"/>
                <a:cs typeface="Arial" pitchFamily="34" charset="0"/>
              </a:rPr>
              <a:t>Control System</a:t>
            </a:r>
            <a:r>
              <a:rPr lang="el-GR" dirty="0" smtClean="0">
                <a:solidFill>
                  <a:schemeClr val="bg1"/>
                </a:solidFill>
                <a:latin typeface="Arial" pitchFamily="34" charset="0"/>
                <a:cs typeface="Arial" pitchFamily="34" charset="0"/>
              </a:rPr>
              <a:t>) ελέγχει και παρακολουθεί σε πραγματικό χρόνο, κάθε αποστολή εναρμονισμένων προϊόντων που τελούν υπό καθεστώς αναστολής, από το ένα κράτος μέλος σε άλλο καθώς και κάθε κίνηση εντός του ίδιου κράτους μέλους, ώστε να διασφαλιστεί η καταβολή των Ε.Φ.Κ. εκεί όπου νομικά ενδείκνυται. </a:t>
            </a:r>
            <a:endParaRPr lang="en-US" dirty="0" smtClean="0">
              <a:solidFill>
                <a:schemeClr val="bg1"/>
              </a:solidFill>
              <a:latin typeface="Arial" pitchFamily="34" charset="0"/>
              <a:cs typeface="Arial" pitchFamily="34" charset="0"/>
            </a:endParaRPr>
          </a:p>
          <a:p>
            <a:pPr algn="just"/>
            <a:endParaRPr lang="en-US" dirty="0" smtClean="0">
              <a:solidFill>
                <a:schemeClr val="bg1"/>
              </a:solidFill>
              <a:latin typeface="Arial" pitchFamily="34" charset="0"/>
              <a:cs typeface="Arial" pitchFamily="34" charset="0"/>
            </a:endParaRPr>
          </a:p>
          <a:p>
            <a:pPr algn="just"/>
            <a:r>
              <a:rPr lang="el-GR" dirty="0" smtClean="0">
                <a:solidFill>
                  <a:schemeClr val="bg1"/>
                </a:solidFill>
                <a:latin typeface="Arial" pitchFamily="34" charset="0"/>
                <a:cs typeface="Arial" pitchFamily="34" charset="0"/>
              </a:rPr>
              <a:t>Η παραλαβή των προϊόντων σε φορολογική αποθήκη γίνεται χωρίς την καταβολή των ΦΚ και του ΦΠΑ. Αντίθετα η παραλαβή τους από εγκεκριμένο παραλήπτη γίνεται μόνο αφού καταβληθούν πρώτα οι οφειλόμενοι ΦΚ και ΦΠΑ.</a:t>
            </a:r>
            <a:endParaRPr lang="en-US" b="1" dirty="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64516" name="Photo Editor Photo" r:id="rId3" imgW="1066667" imgH="1047619" progId="">
                  <p:embed/>
                </p:oleObj>
              </mc:Choice>
              <mc:Fallback>
                <p:oleObj name="Photo Editor Photo" r:id="rId3" imgW="1066667" imgH="1047619"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64517" r:id="rId5" imgW="1905266" imgH="1771429" progId="">
                  <p:embed/>
                </p:oleObj>
              </mc:Choice>
              <mc:Fallback>
                <p:oleObj r:id="rId5" imgW="1905266" imgH="1771429"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500034" y="1071546"/>
            <a:ext cx="8072494" cy="4893647"/>
          </a:xfrm>
          <a:prstGeom prst="rect">
            <a:avLst/>
          </a:prstGeom>
          <a:noFill/>
          <a:ln w="9525">
            <a:noFill/>
            <a:miter lim="800000"/>
            <a:headEnd/>
            <a:tailEnd/>
          </a:ln>
        </p:spPr>
        <p:txBody>
          <a:bodyPr wrap="square">
            <a:spAutoFit/>
          </a:bodyPr>
          <a:lstStyle/>
          <a:p>
            <a:r>
              <a:rPr lang="el-GR" b="1" dirty="0" smtClean="0">
                <a:hlinkClick r:id="rId3"/>
              </a:rPr>
              <a:t>ΜΕΡΟΣ V(Α) ΔΙΑΚΙΝΗΣΗ ΚΑΙ ΦΟΡΟΛΟΓΗΣΗ ΤΩΝ ΕΝΑΡΜΟΝΙΣΜΕΝΩΝ ΠΡΟΪΟΝΤΩΝ ΜΕΤΑ ΤΗ ΘΕΣΗ ΤΟΥΣ ΣΕ ΑΝΑΛΩΣΗ </a:t>
            </a:r>
            <a:endParaRPr lang="en-US" b="1" dirty="0" smtClean="0"/>
          </a:p>
          <a:p>
            <a:endParaRPr lang="en-US" dirty="0" smtClean="0"/>
          </a:p>
          <a:p>
            <a:r>
              <a:rPr lang="el-GR" dirty="0" smtClean="0">
                <a:solidFill>
                  <a:schemeClr val="bg1"/>
                </a:solidFill>
                <a:latin typeface="Arial" pitchFamily="34" charset="0"/>
                <a:cs typeface="Arial" pitchFamily="34" charset="0"/>
              </a:rPr>
              <a:t>Το μέρος αυτό καλύπτει τη διακίνηση από ένα κράτος μέλος σε άλλο εναρμονισμένων προϊόντων τα οποία ήδη βρίσκονταν σε ανάλωση στο  κράτος μέλος αποστολής. </a:t>
            </a:r>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Καλύπτει τις ακόλουθες περιπτώσεις:</a:t>
            </a:r>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pPr lvl="0">
              <a:buFont typeface="Arial" pitchFamily="34" charset="0"/>
              <a:buChar char="•"/>
            </a:pPr>
            <a:r>
              <a:rPr lang="en-US" dirty="0" smtClean="0">
                <a:solidFill>
                  <a:schemeClr val="bg1"/>
                </a:solidFill>
                <a:latin typeface="Arial" pitchFamily="34" charset="0"/>
                <a:cs typeface="Arial" pitchFamily="34" charset="0"/>
              </a:rPr>
              <a:t> </a:t>
            </a:r>
            <a:r>
              <a:rPr lang="el-GR" dirty="0" smtClean="0">
                <a:solidFill>
                  <a:schemeClr val="bg1"/>
                </a:solidFill>
                <a:latin typeface="Arial" pitchFamily="34" charset="0"/>
                <a:cs typeface="Arial" pitchFamily="34" charset="0"/>
              </a:rPr>
              <a:t>αγορές επισκεπτών σε άλλο κράτος μέλος</a:t>
            </a:r>
            <a:endParaRPr lang="en-US" dirty="0" smtClean="0">
              <a:solidFill>
                <a:schemeClr val="bg1"/>
              </a:solidFill>
              <a:latin typeface="Arial" pitchFamily="34" charset="0"/>
              <a:cs typeface="Arial" pitchFamily="34" charset="0"/>
            </a:endParaRPr>
          </a:p>
          <a:p>
            <a:pPr lvl="0">
              <a:buFont typeface="Arial" pitchFamily="34" charset="0"/>
              <a:buChar char="•"/>
            </a:pPr>
            <a:r>
              <a:rPr lang="en-US" dirty="0" smtClean="0">
                <a:solidFill>
                  <a:schemeClr val="bg1"/>
                </a:solidFill>
                <a:latin typeface="Arial" pitchFamily="34" charset="0"/>
                <a:cs typeface="Arial" pitchFamily="34" charset="0"/>
              </a:rPr>
              <a:t> </a:t>
            </a:r>
            <a:r>
              <a:rPr lang="el-GR" dirty="0" smtClean="0">
                <a:solidFill>
                  <a:schemeClr val="bg1"/>
                </a:solidFill>
                <a:latin typeface="Arial" pitchFamily="34" charset="0"/>
                <a:cs typeface="Arial" pitchFamily="34" charset="0"/>
              </a:rPr>
              <a:t>εμπορικές συναλλαγές μεταξύ δύο προσώπων</a:t>
            </a:r>
            <a:endParaRPr lang="en-US" dirty="0" smtClean="0">
              <a:solidFill>
                <a:schemeClr val="bg1"/>
              </a:solidFill>
              <a:latin typeface="Arial" pitchFamily="34" charset="0"/>
              <a:cs typeface="Arial" pitchFamily="34" charset="0"/>
            </a:endParaRPr>
          </a:p>
          <a:p>
            <a:pPr>
              <a:buFont typeface="Arial" pitchFamily="34" charset="0"/>
              <a:buChar char="•"/>
            </a:pPr>
            <a:r>
              <a:rPr lang="en-US" dirty="0" smtClean="0">
                <a:solidFill>
                  <a:schemeClr val="bg1"/>
                </a:solidFill>
                <a:latin typeface="Arial" pitchFamily="34" charset="0"/>
                <a:cs typeface="Arial" pitchFamily="34" charset="0"/>
              </a:rPr>
              <a:t> </a:t>
            </a:r>
            <a:r>
              <a:rPr lang="el-GR" dirty="0" smtClean="0">
                <a:solidFill>
                  <a:schemeClr val="bg1"/>
                </a:solidFill>
                <a:latin typeface="Arial" pitchFamily="34" charset="0"/>
                <a:cs typeface="Arial" pitchFamily="34" charset="0"/>
              </a:rPr>
              <a:t>πωλήσεις εξ αποστάσεως</a:t>
            </a:r>
            <a:endParaRPr lang="en-US" b="1" dirty="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65540" name="Photo Editor Photo" r:id="rId4" imgW="1066667" imgH="1047619" progId="">
                  <p:embed/>
                </p:oleObj>
              </mc:Choice>
              <mc:Fallback>
                <p:oleObj name="Photo Editor Photo" r:id="rId4" imgW="1066667"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65541" r:id="rId6" imgW="1905266" imgH="1771429" progId="">
                  <p:embed/>
                </p:oleObj>
              </mc:Choice>
              <mc:Fallback>
                <p:oleObj r:id="rId6" imgW="1905266" imgH="1771429"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500034" y="1142984"/>
            <a:ext cx="8072494" cy="4154984"/>
          </a:xfrm>
          <a:prstGeom prst="rect">
            <a:avLst/>
          </a:prstGeom>
          <a:noFill/>
          <a:ln w="9525">
            <a:noFill/>
            <a:miter lim="800000"/>
            <a:headEnd/>
            <a:tailEnd/>
          </a:ln>
        </p:spPr>
        <p:txBody>
          <a:bodyPr wrap="square">
            <a:spAutoFit/>
          </a:bodyPr>
          <a:lstStyle/>
          <a:p>
            <a:r>
              <a:rPr lang="el-GR" b="1" dirty="0" smtClean="0">
                <a:hlinkClick r:id="rId3"/>
              </a:rPr>
              <a:t>ΜΕΡΟΣ VI</a:t>
            </a:r>
            <a:r>
              <a:rPr lang="en-US" b="1" dirty="0" smtClean="0">
                <a:hlinkClick r:id="rId3"/>
              </a:rPr>
              <a:t> </a:t>
            </a:r>
            <a:r>
              <a:rPr lang="el-GR" b="1" dirty="0" smtClean="0">
                <a:hlinkClick r:id="rId3"/>
              </a:rPr>
              <a:t> ΔΙΑΔΙΚΑΣΙΑ ΕΠΙΒΟΛΗΣ, ΚΑΤΑΒΟΛΗΣ, ΒΕΒΑΙΩΣΗΣ ΚΑΙ ΕΙΣΠΡΑΞΗΣ ΤΟΥ ΦΟΡΟΥ ΚΑΤΑΝΑΛΩΣΗΣ – ΚΥΡΩΣΕΙΣ</a:t>
            </a:r>
            <a:endParaRPr lang="en-US" b="1" dirty="0" smtClean="0"/>
          </a:p>
          <a:p>
            <a:endParaRPr lang="el-GR" b="1" dirty="0" smtClean="0">
              <a:solidFill>
                <a:schemeClr val="bg1"/>
              </a:solidFill>
              <a:latin typeface="Arial" pitchFamily="34" charset="0"/>
              <a:cs typeface="Arial" pitchFamily="34" charset="0"/>
            </a:endParaRPr>
          </a:p>
          <a:p>
            <a:pPr algn="just"/>
            <a:r>
              <a:rPr lang="el-GR" dirty="0" smtClean="0">
                <a:solidFill>
                  <a:schemeClr val="bg1"/>
                </a:solidFill>
                <a:latin typeface="Arial" pitchFamily="34" charset="0"/>
                <a:cs typeface="Arial" pitchFamily="34" charset="0"/>
              </a:rPr>
              <a:t>Η επιβολή και είσπραξη του φόρου κατανάλωσης διενεργείται με την υποβολή διασάφησης σε τέτοιο τύπο και κατά τέτοιο τρόπο και η οποία περιέχει τέτοια στοιχεία, όπως δύναται να καθορίσει ο Διευθυντής, και η οποία δύναται να είναι και σε μηχανογραφημένη μορφή από το υπόχρεο προς τούτο πρόσωπο ή από δεόντως εξουσιοδοτημένο αντιπρόσωπό του.</a:t>
            </a:r>
            <a:endParaRPr lang="en-US" b="1" dirty="0" smtClean="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66564" name="Photo Editor Photo" r:id="rId4" imgW="1066667" imgH="1047619" progId="">
                  <p:embed/>
                </p:oleObj>
              </mc:Choice>
              <mc:Fallback>
                <p:oleObj name="Photo Editor Photo" r:id="rId4" imgW="1066667"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66565" r:id="rId6" imgW="1905266" imgH="1771429" progId="">
                  <p:embed/>
                </p:oleObj>
              </mc:Choice>
              <mc:Fallback>
                <p:oleObj r:id="rId6" imgW="1905266" imgH="1771429"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500034" y="857232"/>
            <a:ext cx="8072494" cy="5632311"/>
          </a:xfrm>
          <a:prstGeom prst="rect">
            <a:avLst/>
          </a:prstGeom>
          <a:noFill/>
          <a:ln w="9525">
            <a:noFill/>
            <a:miter lim="800000"/>
            <a:headEnd/>
            <a:tailEnd/>
          </a:ln>
        </p:spPr>
        <p:txBody>
          <a:bodyPr wrap="square">
            <a:spAutoFit/>
          </a:bodyPr>
          <a:lstStyle/>
          <a:p>
            <a:r>
              <a:rPr lang="el-GR" b="1" dirty="0" smtClean="0">
                <a:hlinkClick r:id="rId3"/>
              </a:rPr>
              <a:t>ΜΕΡΟΣ VI</a:t>
            </a:r>
            <a:r>
              <a:rPr lang="en-US" b="1" dirty="0" smtClean="0">
                <a:hlinkClick r:id="rId3"/>
              </a:rPr>
              <a:t> </a:t>
            </a:r>
            <a:r>
              <a:rPr lang="el-GR" b="1" dirty="0" smtClean="0">
                <a:hlinkClick r:id="rId3"/>
              </a:rPr>
              <a:t> ΔΙΑΔΙΚΑΣΙΑ ΕΠΙΒΟΛΗΣ, ΚΑΤΑΒΟΛΗΣ, ΒΕΒΑΙΩΣΗΣ ΚΑΙ ΕΙΣΠΡΑΞΗΣ ΤΟΥ ΦΟΡΟΥ ΚΑΤΑΝΑΛΩΣΗΣ – ΚΥΡΩΣΕΙΣ</a:t>
            </a:r>
            <a:endParaRPr lang="en-US" b="1" dirty="0" smtClean="0"/>
          </a:p>
          <a:p>
            <a:endParaRPr lang="el-GR" b="1" dirty="0" smtClean="0">
              <a:solidFill>
                <a:schemeClr val="bg1"/>
              </a:solidFill>
              <a:latin typeface="Arial" pitchFamily="34" charset="0"/>
              <a:cs typeface="Arial" pitchFamily="34" charset="0"/>
            </a:endParaRPr>
          </a:p>
          <a:p>
            <a:pPr algn="just"/>
            <a:r>
              <a:rPr lang="el-GR" dirty="0" smtClean="0">
                <a:solidFill>
                  <a:schemeClr val="bg1"/>
                </a:solidFill>
                <a:latin typeface="Arial" pitchFamily="34" charset="0"/>
                <a:cs typeface="Arial" pitchFamily="34" charset="0"/>
              </a:rPr>
              <a:t>Η επιβολή και είσπραξη του φόρου κατανάλωσης διενεργείται με την υποβολή διασάφησης σε τέτοιο τύπο και κατά τέτοιο τρόπο και η οποία περιέχει τέτοια στοιχεία, όπως δύναται να καθορίσει ο Διευθυντής, και η οποία δύναται να είναι και σε μηχανογραφημένη μορφή από το υπόχρεο προς τούτο πρόσωπο ή από δεόντως εξουσιοδοτημένο αντιπρόσωπό του.</a:t>
            </a:r>
          </a:p>
          <a:p>
            <a:pPr algn="just"/>
            <a:endParaRPr lang="el-GR" dirty="0" smtClean="0">
              <a:solidFill>
                <a:schemeClr val="bg1"/>
              </a:solidFill>
              <a:latin typeface="Arial" pitchFamily="34" charset="0"/>
              <a:cs typeface="Arial" pitchFamily="34" charset="0"/>
            </a:endParaRPr>
          </a:p>
          <a:p>
            <a:pPr algn="just"/>
            <a:r>
              <a:rPr lang="el-GR" b="1" u="sng" dirty="0" smtClean="0">
                <a:solidFill>
                  <a:schemeClr val="bg1"/>
                </a:solidFill>
                <a:latin typeface="Arial" pitchFamily="34" charset="0"/>
                <a:cs typeface="Arial" pitchFamily="34" charset="0"/>
              </a:rPr>
              <a:t>ΜΕΡΟΣ VΙI </a:t>
            </a:r>
            <a:r>
              <a:rPr lang="el-GR" b="1" u="sng" dirty="0" smtClean="0">
                <a:solidFill>
                  <a:schemeClr val="bg1">
                    <a:lumMod val="85000"/>
                  </a:schemeClr>
                </a:solidFill>
                <a:latin typeface="+mj-lt"/>
                <a:cs typeface="Arial" pitchFamily="34" charset="0"/>
              </a:rPr>
              <a:t>ΕΠΙΣΤΡΟΦΗ</a:t>
            </a:r>
            <a:r>
              <a:rPr lang="el-GR" b="1" u="sng" dirty="0" smtClean="0">
                <a:solidFill>
                  <a:schemeClr val="bg1"/>
                </a:solidFill>
                <a:latin typeface="Arial" pitchFamily="34" charset="0"/>
                <a:cs typeface="Arial" pitchFamily="34" charset="0"/>
              </a:rPr>
              <a:t> Ή ΔΙΑΓΡΑΦΗ ΦΟΡΟΥ ΚΑΤΑΝΑΛΩΣΗΣ</a:t>
            </a:r>
            <a:endParaRPr lang="en-US" u="sng" dirty="0" smtClean="0">
              <a:solidFill>
                <a:schemeClr val="bg1"/>
              </a:solidFill>
              <a:latin typeface="Arial" pitchFamily="34" charset="0"/>
              <a:cs typeface="Arial" pitchFamily="34" charset="0"/>
            </a:endParaRPr>
          </a:p>
          <a:p>
            <a:pPr algn="just"/>
            <a:endParaRPr lang="en-US" b="1" dirty="0" smtClean="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67588" name="Photo Editor Photo" r:id="rId4" imgW="1066667" imgH="1047619" progId="">
                  <p:embed/>
                </p:oleObj>
              </mc:Choice>
              <mc:Fallback>
                <p:oleObj name="Photo Editor Photo" r:id="rId4" imgW="1066667"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67589" r:id="rId6" imgW="1905266" imgH="1771429" progId="">
                  <p:embed/>
                </p:oleObj>
              </mc:Choice>
              <mc:Fallback>
                <p:oleObj r:id="rId6" imgW="1905266" imgH="1771429"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500034" y="1500174"/>
            <a:ext cx="8072494" cy="2308324"/>
          </a:xfrm>
          <a:prstGeom prst="rect">
            <a:avLst/>
          </a:prstGeom>
          <a:noFill/>
          <a:ln w="9525">
            <a:noFill/>
            <a:miter lim="800000"/>
            <a:headEnd/>
            <a:tailEnd/>
          </a:ln>
        </p:spPr>
        <p:txBody>
          <a:bodyPr wrap="square">
            <a:spAutoFit/>
          </a:bodyPr>
          <a:lstStyle/>
          <a:p>
            <a:r>
              <a:rPr lang="el-GR" b="1" dirty="0" smtClean="0">
                <a:hlinkClick r:id="rId3"/>
              </a:rPr>
              <a:t>ΜΕΡΟΣ VIΙI ΑΠΑΛΛΑΓΕΣ</a:t>
            </a:r>
            <a:endParaRPr lang="el-GR" b="1" dirty="0" smtClean="0"/>
          </a:p>
          <a:p>
            <a:endParaRPr lang="en-US" dirty="0" smtClean="0"/>
          </a:p>
          <a:p>
            <a:r>
              <a:rPr lang="el-GR" dirty="0" smtClean="0">
                <a:solidFill>
                  <a:schemeClr val="bg1"/>
                </a:solidFill>
                <a:latin typeface="Arial" pitchFamily="34" charset="0"/>
                <a:cs typeface="Arial" pitchFamily="34" charset="0"/>
              </a:rPr>
              <a:t>Σε αυτό το μέρος αναφέρονται ορισμένες περιπτώσεις παράδοσης εναρμονισμένων προϊόντων σε δικαιούχους απαλλαγής. Πχ Πρεσβείες, οι βρετανικές βάσεις, εφόδια πλοίων κλπ.</a:t>
            </a:r>
            <a:endParaRPr lang="en-US" b="1" dirty="0" smtClean="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68612" name="Photo Editor Photo" r:id="rId4" imgW="1066667" imgH="1047619" progId="">
                  <p:embed/>
                </p:oleObj>
              </mc:Choice>
              <mc:Fallback>
                <p:oleObj name="Photo Editor Photo" r:id="rId4" imgW="1066667"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68613" r:id="rId6" imgW="1905266" imgH="1771429" progId="">
                  <p:embed/>
                </p:oleObj>
              </mc:Choice>
              <mc:Fallback>
                <p:oleObj r:id="rId6" imgW="1905266" imgH="1771429"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642910" y="928670"/>
            <a:ext cx="7786742" cy="4893647"/>
          </a:xfrm>
          <a:prstGeom prst="rect">
            <a:avLst/>
          </a:prstGeom>
          <a:noFill/>
          <a:ln w="9525">
            <a:noFill/>
            <a:miter lim="800000"/>
            <a:headEnd/>
            <a:tailEnd/>
          </a:ln>
        </p:spPr>
        <p:txBody>
          <a:bodyPr wrap="square">
            <a:spAutoFit/>
          </a:bodyPr>
          <a:lstStyle/>
          <a:p>
            <a:r>
              <a:rPr lang="el-GR" b="1" dirty="0" smtClean="0">
                <a:hlinkClick r:id="rId3"/>
              </a:rPr>
              <a:t>ΜΕΡΟΣ IX ΕΝΕΡΓΕΙΑΚΑ ΠΡΟΪΟΝΤΑ ΚΑΙ ΗΛΕΚΤΡΙΚΗ ΕΝΕΡΓΕΙΑ ΚΛΠ</a:t>
            </a:r>
            <a:r>
              <a:rPr lang="en-US" b="1" dirty="0" smtClean="0"/>
              <a:t> </a:t>
            </a:r>
            <a:endParaRPr lang="el-GR" b="1" dirty="0" smtClean="0"/>
          </a:p>
          <a:p>
            <a:endParaRPr lang="en-US" dirty="0" smtClean="0"/>
          </a:p>
          <a:p>
            <a:pPr algn="just"/>
            <a:r>
              <a:rPr lang="el-GR" dirty="0" smtClean="0">
                <a:solidFill>
                  <a:schemeClr val="bg1"/>
                </a:solidFill>
                <a:latin typeface="Arial" pitchFamily="34" charset="0"/>
                <a:cs typeface="Arial" pitchFamily="34" charset="0"/>
              </a:rPr>
              <a:t>Στο μέρος αυτό καθορίζονται ποια είναι τα ενεργειακά προϊόντα, ποια από αυτά διακινούνται μέσω του συστήματος </a:t>
            </a:r>
            <a:r>
              <a:rPr lang="en-US" dirty="0" smtClean="0">
                <a:solidFill>
                  <a:schemeClr val="bg1"/>
                </a:solidFill>
                <a:latin typeface="Arial" pitchFamily="34" charset="0"/>
                <a:cs typeface="Arial" pitchFamily="34" charset="0"/>
              </a:rPr>
              <a:t>EMCS</a:t>
            </a:r>
            <a:r>
              <a:rPr lang="el-GR" dirty="0" smtClean="0">
                <a:solidFill>
                  <a:schemeClr val="bg1"/>
                </a:solidFill>
                <a:latin typeface="Arial" pitchFamily="34" charset="0"/>
                <a:cs typeface="Arial" pitchFamily="34" charset="0"/>
              </a:rPr>
              <a:t> και ποια υπόκεινται σε ΦΚ.</a:t>
            </a:r>
          </a:p>
          <a:p>
            <a:pPr algn="just"/>
            <a:endParaRPr lang="el-GR" dirty="0" smtClean="0">
              <a:solidFill>
                <a:schemeClr val="bg1"/>
              </a:solidFill>
              <a:latin typeface="Arial" pitchFamily="34" charset="0"/>
              <a:cs typeface="Arial" pitchFamily="34" charset="0"/>
            </a:endParaRPr>
          </a:p>
          <a:p>
            <a:pPr algn="just"/>
            <a:r>
              <a:rPr lang="el-GR" dirty="0" smtClean="0">
                <a:solidFill>
                  <a:schemeClr val="bg1"/>
                </a:solidFill>
                <a:latin typeface="Arial" pitchFamily="34" charset="0"/>
                <a:cs typeface="Arial" pitchFamily="34" charset="0"/>
              </a:rPr>
              <a:t> Τα ενεργειακά είναι ένα μεγάλο και πολύπλοκο κεφάλαιο με πολλές λεπτομέρειες και διαδικασίες, αυστηρούς ελέγχους και συγκεκριμένες απαλλαγές και επιστροφές κλπ. Είναι το σημαντικότερο κομμάτι των ΦΚ αφού εισπράττονται κάθε χρόνο πέραν των 400 εκατομμυρίων ευρώ.</a:t>
            </a:r>
            <a:endParaRPr lang="en-US" b="1" dirty="0" smtClean="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70660" name="Photo Editor Photo" r:id="rId4" imgW="1066667" imgH="1047619" progId="">
                  <p:embed/>
                </p:oleObj>
              </mc:Choice>
              <mc:Fallback>
                <p:oleObj name="Photo Editor Photo" r:id="rId4" imgW="1066667"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70661" r:id="rId6" imgW="1905266" imgH="1771429" progId="">
                  <p:embed/>
                </p:oleObj>
              </mc:Choice>
              <mc:Fallback>
                <p:oleObj r:id="rId6" imgW="1905266" imgH="1771429"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642910" y="928670"/>
            <a:ext cx="7786742" cy="5262979"/>
          </a:xfrm>
          <a:prstGeom prst="rect">
            <a:avLst/>
          </a:prstGeom>
          <a:noFill/>
          <a:ln w="9525">
            <a:noFill/>
            <a:miter lim="800000"/>
            <a:headEnd/>
            <a:tailEnd/>
          </a:ln>
        </p:spPr>
        <p:txBody>
          <a:bodyPr wrap="square">
            <a:spAutoFit/>
          </a:bodyPr>
          <a:lstStyle/>
          <a:p>
            <a:r>
              <a:rPr lang="el-GR" b="1" dirty="0" smtClean="0">
                <a:hlinkClick r:id="rId3"/>
              </a:rPr>
              <a:t>ΜΕΡΟΣ Χ AΛΚΟΟΛΗ-ΑΛΚΟΟΛΟΥΧΑ ΠΟΤΑ</a:t>
            </a:r>
            <a:r>
              <a:rPr lang="en-US" b="1" dirty="0" smtClean="0"/>
              <a:t> </a:t>
            </a:r>
            <a:endParaRPr lang="en-US" dirty="0" smtClean="0"/>
          </a:p>
          <a:p>
            <a:pPr algn="just"/>
            <a:r>
              <a:rPr lang="el-GR" dirty="0" smtClean="0">
                <a:solidFill>
                  <a:schemeClr val="bg1"/>
                </a:solidFill>
                <a:latin typeface="Arial" pitchFamily="34" charset="0"/>
                <a:cs typeface="Arial" pitchFamily="34" charset="0"/>
              </a:rPr>
              <a:t>Στο μέρος αυτό καθορίζονται ποια είναι τα προϊόντα που αποκαλούνται αλκοόλη και αλκοολούχα ποτά. Αυτά είναι:</a:t>
            </a:r>
          </a:p>
          <a:p>
            <a:pPr algn="just"/>
            <a:endParaRPr lang="en-US" dirty="0" smtClean="0">
              <a:solidFill>
                <a:schemeClr val="bg1"/>
              </a:solidFill>
              <a:latin typeface="Arial" pitchFamily="34" charset="0"/>
              <a:cs typeface="Arial" pitchFamily="34" charset="0"/>
            </a:endParaRPr>
          </a:p>
          <a:p>
            <a:pPr lvl="0" algn="just">
              <a:buFont typeface="Arial" pitchFamily="34" charset="0"/>
              <a:buChar char="•"/>
            </a:pPr>
            <a:r>
              <a:rPr lang="el-GR" dirty="0" smtClean="0">
                <a:solidFill>
                  <a:schemeClr val="bg1"/>
                </a:solidFill>
                <a:latin typeface="Arial" pitchFamily="34" charset="0"/>
                <a:cs typeface="Arial" pitchFamily="34" charset="0"/>
              </a:rPr>
              <a:t> Μπύρα</a:t>
            </a:r>
            <a:endParaRPr lang="en-US" dirty="0" smtClean="0">
              <a:solidFill>
                <a:schemeClr val="bg1"/>
              </a:solidFill>
              <a:latin typeface="Arial" pitchFamily="34" charset="0"/>
              <a:cs typeface="Arial" pitchFamily="34" charset="0"/>
            </a:endParaRPr>
          </a:p>
          <a:p>
            <a:pPr lvl="0" algn="just">
              <a:buFont typeface="Arial" pitchFamily="34" charset="0"/>
              <a:buChar char="•"/>
            </a:pPr>
            <a:r>
              <a:rPr lang="el-GR" dirty="0" smtClean="0">
                <a:solidFill>
                  <a:schemeClr val="bg1"/>
                </a:solidFill>
                <a:latin typeface="Arial" pitchFamily="34" charset="0"/>
                <a:cs typeface="Arial" pitchFamily="34" charset="0"/>
              </a:rPr>
              <a:t> Κρασί</a:t>
            </a:r>
            <a:endParaRPr lang="en-US" dirty="0" smtClean="0">
              <a:solidFill>
                <a:schemeClr val="bg1"/>
              </a:solidFill>
              <a:latin typeface="Arial" pitchFamily="34" charset="0"/>
              <a:cs typeface="Arial" pitchFamily="34" charset="0"/>
            </a:endParaRPr>
          </a:p>
          <a:p>
            <a:pPr lvl="0">
              <a:buFont typeface="Arial" pitchFamily="34" charset="0"/>
              <a:buChar char="•"/>
            </a:pPr>
            <a:r>
              <a:rPr lang="el-GR" dirty="0" smtClean="0">
                <a:solidFill>
                  <a:schemeClr val="bg1"/>
                </a:solidFill>
                <a:latin typeface="Arial" pitchFamily="34" charset="0"/>
                <a:cs typeface="Arial" pitchFamily="34" charset="0"/>
              </a:rPr>
              <a:t> Ποτά παρασκευασμένα με ζύμωση, εκτός από κρασί   και μπύρα</a:t>
            </a:r>
            <a:endParaRPr lang="en-US" dirty="0" smtClean="0">
              <a:solidFill>
                <a:schemeClr val="bg1"/>
              </a:solidFill>
              <a:latin typeface="Arial" pitchFamily="34" charset="0"/>
              <a:cs typeface="Arial" pitchFamily="34" charset="0"/>
            </a:endParaRPr>
          </a:p>
          <a:p>
            <a:pPr lvl="0" algn="just">
              <a:buFont typeface="Arial" pitchFamily="34" charset="0"/>
              <a:buChar char="•"/>
            </a:pPr>
            <a:r>
              <a:rPr lang="el-GR" dirty="0" smtClean="0">
                <a:solidFill>
                  <a:schemeClr val="bg1"/>
                </a:solidFill>
                <a:latin typeface="Arial" pitchFamily="34" charset="0"/>
                <a:cs typeface="Arial" pitchFamily="34" charset="0"/>
              </a:rPr>
              <a:t> Ενδιάμεσα προϊόντα</a:t>
            </a:r>
            <a:endParaRPr lang="en-US" dirty="0" smtClean="0">
              <a:solidFill>
                <a:schemeClr val="bg1"/>
              </a:solidFill>
              <a:latin typeface="Arial" pitchFamily="34" charset="0"/>
              <a:cs typeface="Arial" pitchFamily="34" charset="0"/>
            </a:endParaRPr>
          </a:p>
          <a:p>
            <a:pPr lvl="0" algn="just">
              <a:buFont typeface="Arial" pitchFamily="34" charset="0"/>
              <a:buChar char="•"/>
            </a:pPr>
            <a:r>
              <a:rPr lang="el-GR" dirty="0" smtClean="0">
                <a:solidFill>
                  <a:schemeClr val="bg1"/>
                </a:solidFill>
                <a:latin typeface="Arial" pitchFamily="34" charset="0"/>
                <a:cs typeface="Arial" pitchFamily="34" charset="0"/>
              </a:rPr>
              <a:t> Αιθυλική αλκοόλη</a:t>
            </a:r>
          </a:p>
          <a:p>
            <a:pPr lvl="0" algn="just">
              <a:buFont typeface="Arial" pitchFamily="34" charset="0"/>
              <a:buChar char="•"/>
            </a:pPr>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Εδώ καθορίζονται οι διαδικασίες </a:t>
            </a:r>
            <a:r>
              <a:rPr lang="el-GR" dirty="0" err="1" smtClean="0">
                <a:solidFill>
                  <a:schemeClr val="bg1"/>
                </a:solidFill>
                <a:latin typeface="Arial" pitchFamily="34" charset="0"/>
                <a:cs typeface="Arial" pitchFamily="34" charset="0"/>
              </a:rPr>
              <a:t>αδειοδότησης</a:t>
            </a:r>
            <a:r>
              <a:rPr lang="el-GR" dirty="0" smtClean="0">
                <a:solidFill>
                  <a:schemeClr val="bg1"/>
                </a:solidFill>
                <a:latin typeface="Arial" pitchFamily="34" charset="0"/>
                <a:cs typeface="Arial" pitchFamily="34" charset="0"/>
              </a:rPr>
              <a:t>, παραγωγής, εμπορίας κλπ αυτού του Τομέα.</a:t>
            </a:r>
            <a:endParaRPr lang="en-US" b="1" dirty="0" smtClean="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71684" name="Photo Editor Photo" r:id="rId4" imgW="1066667" imgH="1047619" progId="">
                  <p:embed/>
                </p:oleObj>
              </mc:Choice>
              <mc:Fallback>
                <p:oleObj name="Photo Editor Photo" r:id="rId4" imgW="1066667"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71685" r:id="rId6" imgW="1905266" imgH="1771429" progId="">
                  <p:embed/>
                </p:oleObj>
              </mc:Choice>
              <mc:Fallback>
                <p:oleObj r:id="rId6" imgW="1905266" imgH="1771429"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642910" y="1357298"/>
            <a:ext cx="7786742" cy="1938992"/>
          </a:xfrm>
          <a:prstGeom prst="rect">
            <a:avLst/>
          </a:prstGeom>
          <a:noFill/>
          <a:ln w="9525">
            <a:noFill/>
            <a:miter lim="800000"/>
            <a:headEnd/>
            <a:tailEnd/>
          </a:ln>
        </p:spPr>
        <p:txBody>
          <a:bodyPr wrap="square">
            <a:spAutoFit/>
          </a:bodyPr>
          <a:lstStyle/>
          <a:p>
            <a:r>
              <a:rPr lang="el-GR" b="1" dirty="0" smtClean="0">
                <a:hlinkClick r:id="rId3"/>
              </a:rPr>
              <a:t>ΜΕΡΟΣ ΧI ΚΑΠΝΙΚΑ ΠΡΟΪΟΝΤΑ</a:t>
            </a:r>
            <a:endParaRPr lang="el-GR" b="1" dirty="0" smtClean="0"/>
          </a:p>
          <a:p>
            <a:endParaRPr lang="en-US" dirty="0" smtClean="0"/>
          </a:p>
          <a:p>
            <a:pPr algn="just"/>
            <a:r>
              <a:rPr lang="el-GR" dirty="0" smtClean="0">
                <a:solidFill>
                  <a:schemeClr val="bg1"/>
                </a:solidFill>
                <a:latin typeface="Arial" pitchFamily="34" charset="0"/>
                <a:cs typeface="Arial" pitchFamily="34" charset="0"/>
              </a:rPr>
              <a:t>Στο μέρος αυτό καθορίζονται ποια είναι τα καπνικά προϊόντα. Καθορίζονται οι διαδικασίες </a:t>
            </a:r>
            <a:r>
              <a:rPr lang="el-GR" dirty="0" err="1" smtClean="0">
                <a:solidFill>
                  <a:schemeClr val="bg1"/>
                </a:solidFill>
                <a:latin typeface="Arial" pitchFamily="34" charset="0"/>
                <a:cs typeface="Arial" pitchFamily="34" charset="0"/>
              </a:rPr>
              <a:t>αδειοδότησης</a:t>
            </a:r>
            <a:r>
              <a:rPr lang="el-GR" dirty="0" smtClean="0">
                <a:solidFill>
                  <a:schemeClr val="bg1"/>
                </a:solidFill>
                <a:latin typeface="Arial" pitchFamily="34" charset="0"/>
                <a:cs typeface="Arial" pitchFamily="34" charset="0"/>
              </a:rPr>
              <a:t>, παραγωγής, εμπορίας κλπ αυτού του Τομέα.</a:t>
            </a:r>
            <a:endParaRPr lang="en-US" b="1" dirty="0" smtClean="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72708" name="Photo Editor Photo" r:id="rId4" imgW="1066667" imgH="1047619" progId="">
                  <p:embed/>
                </p:oleObj>
              </mc:Choice>
              <mc:Fallback>
                <p:oleObj name="Photo Editor Photo" r:id="rId4" imgW="1066667"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72709" r:id="rId6" imgW="1905266" imgH="1771429" progId="">
                  <p:embed/>
                </p:oleObj>
              </mc:Choice>
              <mc:Fallback>
                <p:oleObj r:id="rId6" imgW="1905266" imgH="1771429"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642910" y="1571612"/>
            <a:ext cx="7786742" cy="3046988"/>
          </a:xfrm>
          <a:prstGeom prst="rect">
            <a:avLst/>
          </a:prstGeom>
          <a:noFill/>
          <a:ln w="9525">
            <a:noFill/>
            <a:miter lim="800000"/>
            <a:headEnd/>
            <a:tailEnd/>
          </a:ln>
        </p:spPr>
        <p:txBody>
          <a:bodyPr wrap="square">
            <a:spAutoFit/>
          </a:bodyPr>
          <a:lstStyle/>
          <a:p>
            <a:r>
              <a:rPr lang="el-GR" b="1" dirty="0" smtClean="0">
                <a:hlinkClick r:id="rId3"/>
              </a:rPr>
              <a:t>ΜΕΡΟΣ ΧII ΑΛΛΑ ΠΡΟΪΌΝΤΑ</a:t>
            </a:r>
            <a:r>
              <a:rPr lang="en-US" b="1" dirty="0" smtClean="0"/>
              <a:t> </a:t>
            </a:r>
            <a:endParaRPr lang="el-GR" b="1" dirty="0" smtClean="0"/>
          </a:p>
          <a:p>
            <a:endParaRPr lang="en-US" dirty="0" smtClean="0"/>
          </a:p>
          <a:p>
            <a:pPr algn="just"/>
            <a:r>
              <a:rPr lang="el-GR" dirty="0" smtClean="0">
                <a:solidFill>
                  <a:schemeClr val="bg1"/>
                </a:solidFill>
                <a:latin typeface="Arial" pitchFamily="34" charset="0"/>
                <a:cs typeface="Arial" pitchFamily="34" charset="0"/>
              </a:rPr>
              <a:t>Πέραν των εναρμονισμένων προϊόντων που υπόκεινται στους ειδικούς φόρους κατανάλωσης, κάθε κράτος μέλος έχει τη δυνατότητα όπως επιβάλει ΦΚ και σε άλλα προϊόντα με την προϋπόθεση ότι αυτοί οι ΦΚ δεν παραβιάζουν την αρχή της ελεύθερης διακίνησης αγαθών. </a:t>
            </a:r>
            <a:endParaRPr lang="en-US" dirty="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73732" name="Photo Editor Photo" r:id="rId4" imgW="1066667" imgH="1047619" progId="">
                  <p:embed/>
                </p:oleObj>
              </mc:Choice>
              <mc:Fallback>
                <p:oleObj name="Photo Editor Photo" r:id="rId4" imgW="1066667"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73733" r:id="rId6" imgW="1905266" imgH="1771429" progId="">
                  <p:embed/>
                </p:oleObj>
              </mc:Choice>
              <mc:Fallback>
                <p:oleObj r:id="rId6" imgW="1905266" imgH="1771429"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0"/>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3076" name="Photo Editor Photo" r:id="rId3" imgW="1066667" imgH="1047619" progId="">
                  <p:embed/>
                </p:oleObj>
              </mc:Choice>
              <mc:Fallback>
                <p:oleObj name="Photo Editor Photo" r:id="rId3" imgW="1066667" imgH="1047619"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3077" r:id="rId5" imgW="1905266" imgH="1771429" progId="">
                  <p:embed/>
                </p:oleObj>
              </mc:Choice>
              <mc:Fallback>
                <p:oleObj r:id="rId5" imgW="1905266" imgH="1771429" progId="">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428625" y="1785926"/>
            <a:ext cx="8153400" cy="4597412"/>
          </a:xfrm>
          <a:prstGeom prst="rect">
            <a:avLst/>
          </a:prstGeom>
          <a:noFill/>
          <a:ln w="9525">
            <a:noFill/>
            <a:miter lim="800000"/>
            <a:headEnd/>
            <a:tailEnd/>
          </a:ln>
          <a:effectLst/>
        </p:spPr>
        <p:txBody>
          <a:bodyPr/>
          <a:lstStyle/>
          <a:p>
            <a:pPr indent="-228600" algn="just">
              <a:tabLst>
                <a:tab pos="228600" algn="l"/>
              </a:tabLst>
              <a:defRPr/>
            </a:pPr>
            <a:r>
              <a:rPr lang="el-GR" sz="1100" dirty="0">
                <a:solidFill>
                  <a:srgbClr val="CCFFFF"/>
                </a:solidFill>
                <a:latin typeface="Arial" charset="0"/>
                <a:cs typeface="Arial" charset="0"/>
              </a:rPr>
              <a:t> </a:t>
            </a:r>
            <a:endParaRPr lang="el-GR" sz="1100" dirty="0">
              <a:solidFill>
                <a:srgbClr val="CCFFFF"/>
              </a:solidFill>
              <a:latin typeface="Arial" charset="0"/>
              <a:cs typeface="Times New Roman" pitchFamily="18" charset="0"/>
            </a:endParaRPr>
          </a:p>
          <a:p>
            <a:pPr indent="-228600" algn="just" eaLnBrk="0" hangingPunct="0">
              <a:tabLst>
                <a:tab pos="228600" algn="l"/>
              </a:tabLst>
              <a:defRPr/>
            </a:pPr>
            <a:r>
              <a:rPr lang="el-GR" dirty="0">
                <a:solidFill>
                  <a:schemeClr val="bg1"/>
                </a:solidFill>
                <a:latin typeface="Arial" pitchFamily="34" charset="0"/>
                <a:cs typeface="Arial" pitchFamily="34" charset="0"/>
              </a:rPr>
              <a:t>Αγαθά σε ελεύθερη κυκλοφορία είναι αυτά για τα οποία δεν οφείλονται εισαγωγικοί δασμοί. Δηλαδή είτε έχουν παραχθεί επιτόπια (εντός της ΕΕ) ή έχουν εισαχθεί από τρίτη χώρα με την καταβολή των αντίστοιχων εισαγωγικών δασμών. Αυτά τα εμπορεύματα αποκαλούνται </a:t>
            </a:r>
            <a:r>
              <a:rPr lang="el-GR" dirty="0" err="1">
                <a:solidFill>
                  <a:schemeClr val="bg1"/>
                </a:solidFill>
                <a:latin typeface="Arial" pitchFamily="34" charset="0"/>
                <a:cs typeface="Arial" pitchFamily="34" charset="0"/>
              </a:rPr>
              <a:t>Ενωσιακά</a:t>
            </a:r>
            <a:r>
              <a:rPr lang="el-GR" dirty="0">
                <a:solidFill>
                  <a:schemeClr val="bg1"/>
                </a:solidFill>
                <a:latin typeface="Arial" pitchFamily="34" charset="0"/>
                <a:cs typeface="Arial" pitchFamily="34" charset="0"/>
              </a:rPr>
              <a:t>.  </a:t>
            </a:r>
          </a:p>
          <a:p>
            <a:pPr indent="-228600" algn="just" eaLnBrk="0" hangingPunct="0">
              <a:tabLst>
                <a:tab pos="228600" algn="l"/>
              </a:tabLst>
              <a:defRPr/>
            </a:pPr>
            <a:r>
              <a:rPr lang="el-GR" dirty="0">
                <a:solidFill>
                  <a:schemeClr val="bg1"/>
                </a:solidFill>
                <a:latin typeface="Arial" pitchFamily="34" charset="0"/>
                <a:cs typeface="Arial" pitchFamily="34" charset="0"/>
              </a:rPr>
              <a:t> </a:t>
            </a:r>
          </a:p>
          <a:p>
            <a:pPr indent="-228600" algn="just" eaLnBrk="0" hangingPunct="0">
              <a:tabLst>
                <a:tab pos="228600" algn="l"/>
              </a:tabLst>
              <a:defRPr/>
            </a:pPr>
            <a:endParaRPr lang="el-GR" dirty="0">
              <a:solidFill>
                <a:srgbClr val="CCFFFF"/>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642910" y="1571612"/>
            <a:ext cx="7786742" cy="3046988"/>
          </a:xfrm>
          <a:prstGeom prst="rect">
            <a:avLst/>
          </a:prstGeom>
          <a:noFill/>
          <a:ln w="9525">
            <a:noFill/>
            <a:miter lim="800000"/>
            <a:headEnd/>
            <a:tailEnd/>
          </a:ln>
        </p:spPr>
        <p:txBody>
          <a:bodyPr wrap="square">
            <a:spAutoFit/>
          </a:bodyPr>
          <a:lstStyle/>
          <a:p>
            <a:r>
              <a:rPr lang="el-GR" b="1" dirty="0" smtClean="0">
                <a:hlinkClick r:id="rId3"/>
              </a:rPr>
              <a:t>ΜΕΡΟΣ ΧII ΑΛΛΑ ΠΡΟΪΌΝΤΑ</a:t>
            </a:r>
            <a:r>
              <a:rPr lang="en-US" b="1" dirty="0" smtClean="0"/>
              <a:t> </a:t>
            </a:r>
            <a:endParaRPr lang="el-GR" b="1" dirty="0" smtClean="0"/>
          </a:p>
          <a:p>
            <a:endParaRPr lang="en-US" dirty="0" smtClean="0"/>
          </a:p>
          <a:p>
            <a:pPr algn="just"/>
            <a:r>
              <a:rPr lang="el-GR" dirty="0" smtClean="0">
                <a:solidFill>
                  <a:schemeClr val="bg1"/>
                </a:solidFill>
                <a:latin typeface="Arial" pitchFamily="34" charset="0"/>
                <a:cs typeface="Arial" pitchFamily="34" charset="0"/>
              </a:rPr>
              <a:t>Πέραν των εναρμονισμένων προϊόντων που υπόκεινται στους ειδικούς φόρους κατανάλωσης, κάθε κράτος μέλος έχει τη δυνατότητα όπως επιβάλει ΦΚ και σε άλλα προϊόντα με την προϋπόθεση ότι αυτοί οι ΦΚ δεν παραβιάζουν την αρχή της ελεύθερης διακίνησης αγαθών. </a:t>
            </a:r>
            <a:endParaRPr lang="en-US" dirty="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74756" name="Photo Editor Photo" r:id="rId4" imgW="1066667" imgH="1047619" progId="">
                  <p:embed/>
                </p:oleObj>
              </mc:Choice>
              <mc:Fallback>
                <p:oleObj name="Photo Editor Photo" r:id="rId4" imgW="1066667" imgH="104761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74757" r:id="rId6" imgW="1905266" imgH="1771429" progId="">
                  <p:embed/>
                </p:oleObj>
              </mc:Choice>
              <mc:Fallback>
                <p:oleObj r:id="rId6" imgW="1905266" imgH="1771429"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4756" name="Picture 4"/>
          <p:cNvPicPr>
            <a:picLocks noChangeAspect="1" noChangeArrowheads="1"/>
          </p:cNvPicPr>
          <p:nvPr/>
        </p:nvPicPr>
        <p:blipFill>
          <a:blip r:embed="rId8"/>
          <a:srcRect/>
          <a:stretch>
            <a:fillRect/>
          </a:stretch>
        </p:blipFill>
        <p:spPr bwMode="auto">
          <a:xfrm>
            <a:off x="533400" y="1528763"/>
            <a:ext cx="8077200" cy="3800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642910" y="1571612"/>
            <a:ext cx="7786742" cy="4154984"/>
          </a:xfrm>
          <a:prstGeom prst="rect">
            <a:avLst/>
          </a:prstGeom>
          <a:noFill/>
          <a:ln w="9525">
            <a:noFill/>
            <a:miter lim="800000"/>
            <a:headEnd/>
            <a:tailEnd/>
          </a:ln>
        </p:spPr>
        <p:txBody>
          <a:bodyPr wrap="square">
            <a:spAutoFit/>
          </a:bodyPr>
          <a:lstStyle/>
          <a:p>
            <a:pPr algn="just"/>
            <a:r>
              <a:rPr lang="el-GR" dirty="0" smtClean="0">
                <a:solidFill>
                  <a:schemeClr val="bg1"/>
                </a:solidFill>
                <a:latin typeface="Arial" pitchFamily="34" charset="0"/>
                <a:cs typeface="Arial" pitchFamily="34" charset="0"/>
              </a:rPr>
              <a:t>Με βάση πρόνοιες του Νόμου αρκετά θέματα ρυθμίζονται με Κανονιστικές Διοικητικές Πράξεις οι οποίες περιλαμβάνουν Διατάγματα του Υπουργικού Συμβουλίου και Γνωστοποιήσεις του Διευθυντή. Επιπλέον, έχουν εκδοθεί αρκετές εγκύκλιοι του Τμήματος.</a:t>
            </a:r>
          </a:p>
          <a:p>
            <a:pPr algn="just"/>
            <a:endParaRPr lang="en-US" dirty="0" smtClean="0">
              <a:solidFill>
                <a:schemeClr val="bg1"/>
              </a:solidFill>
              <a:latin typeface="Arial" pitchFamily="34" charset="0"/>
              <a:cs typeface="Arial" pitchFamily="34" charset="0"/>
            </a:endParaRPr>
          </a:p>
          <a:p>
            <a:pPr algn="just"/>
            <a:r>
              <a:rPr lang="el-GR" dirty="0" smtClean="0">
                <a:solidFill>
                  <a:schemeClr val="bg1"/>
                </a:solidFill>
                <a:latin typeface="Arial" pitchFamily="34" charset="0"/>
                <a:cs typeface="Arial" pitchFamily="34" charset="0"/>
              </a:rPr>
              <a:t>Την νομοθεσία περιλαμβανομένων των Διαταγμάτων και των γνωστοποιήσεων, αριθμό εγκύκλιων όπως και πολλές άλλες πληροφορίες θα τις βρείτε στην ιστοσελίδα του Τμήματος.</a:t>
            </a:r>
            <a:endParaRPr lang="en-US" dirty="0">
              <a:solidFill>
                <a:schemeClr val="bg1"/>
              </a:solidFill>
              <a:latin typeface="Arial" pitchFamily="34" charset="0"/>
              <a:cs typeface="Arial" pitchFamily="34" charset="0"/>
            </a:endParaRPr>
          </a:p>
        </p:txBody>
      </p:sp>
      <p:graphicFrame>
        <p:nvGraphicFramePr>
          <p:cNvPr id="17410" name="Object 4"/>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75780" name="Photo Editor Photo" r:id="rId3" imgW="1066667" imgH="1047619" progId="">
                  <p:embed/>
                </p:oleObj>
              </mc:Choice>
              <mc:Fallback>
                <p:oleObj name="Photo Editor Photo" r:id="rId3" imgW="1066667" imgH="1047619"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75781" r:id="rId5" imgW="1905266" imgH="1771429" progId="">
                  <p:embed/>
                </p:oleObj>
              </mc:Choice>
              <mc:Fallback>
                <p:oleObj r:id="rId5" imgW="1905266" imgH="1771429"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8"/>
          <p:cNvSpPr>
            <a:spLocks noChangeArrowheads="1"/>
          </p:cNvSpPr>
          <p:nvPr/>
        </p:nvSpPr>
        <p:spPr bwMode="auto">
          <a:xfrm>
            <a:off x="500063" y="1000108"/>
            <a:ext cx="8077200" cy="5570756"/>
          </a:xfrm>
          <a:prstGeom prst="rect">
            <a:avLst/>
          </a:prstGeom>
          <a:noFill/>
          <a:ln w="9525">
            <a:noFill/>
            <a:miter lim="800000"/>
            <a:headEnd/>
            <a:tailEnd/>
          </a:ln>
        </p:spPr>
        <p:txBody>
          <a:bodyPr wrap="square">
            <a:spAutoFit/>
          </a:bodyPr>
          <a:lstStyle/>
          <a:p>
            <a:pPr algn="just"/>
            <a:r>
              <a:rPr lang="el-GR" dirty="0" smtClean="0">
                <a:solidFill>
                  <a:schemeClr val="bg1"/>
                </a:solidFill>
                <a:latin typeface="Arial" pitchFamily="34" charset="0"/>
                <a:cs typeface="Arial" pitchFamily="34" charset="0"/>
              </a:rPr>
              <a:t>Για την άσκηση των αρμοδιοτήτων της Ένωσης, τα θεσμικά όργανα θεσπίζουν κανονισμούς, οδηγίες, αποφάσεις, συστάσεις και γνώμες:</a:t>
            </a:r>
            <a:endParaRPr lang="en-US" dirty="0" smtClean="0">
              <a:solidFill>
                <a:schemeClr val="bg1"/>
              </a:solidFill>
              <a:latin typeface="Arial" pitchFamily="34" charset="0"/>
              <a:cs typeface="Arial" pitchFamily="34" charset="0"/>
            </a:endParaRPr>
          </a:p>
          <a:p>
            <a:pPr algn="just"/>
            <a:endParaRPr lang="en-US" dirty="0" smtClean="0">
              <a:solidFill>
                <a:schemeClr val="bg1"/>
              </a:solidFill>
              <a:latin typeface="Arial" pitchFamily="34" charset="0"/>
              <a:cs typeface="Arial" pitchFamily="34" charset="0"/>
            </a:endParaRPr>
          </a:p>
          <a:p>
            <a:pPr lvl="0" algn="just">
              <a:buFont typeface="Arial" pitchFamily="34" charset="0"/>
              <a:buChar char="•"/>
            </a:pPr>
            <a:r>
              <a:rPr lang="el-GR" dirty="0" smtClean="0">
                <a:solidFill>
                  <a:schemeClr val="bg1"/>
                </a:solidFill>
                <a:latin typeface="Arial" pitchFamily="34" charset="0"/>
                <a:cs typeface="Arial" pitchFamily="34" charset="0"/>
              </a:rPr>
              <a:t>Ο κανονισμός έχει γενική ισχύ. Είναι δεσμευτικός ως προς όλα τα μέρη του και ισχύει άμεσα σε κάθε κράτος μέλος.</a:t>
            </a:r>
            <a:endParaRPr lang="en-US" dirty="0" smtClean="0">
              <a:solidFill>
                <a:schemeClr val="bg1"/>
              </a:solidFill>
              <a:latin typeface="Arial" pitchFamily="34" charset="0"/>
              <a:cs typeface="Arial" pitchFamily="34" charset="0"/>
            </a:endParaRPr>
          </a:p>
          <a:p>
            <a:pPr lvl="0" algn="just">
              <a:buFont typeface="Arial" pitchFamily="34" charset="0"/>
              <a:buChar char="•"/>
            </a:pPr>
            <a:r>
              <a:rPr lang="el-GR" dirty="0" smtClean="0">
                <a:solidFill>
                  <a:schemeClr val="bg1"/>
                </a:solidFill>
                <a:latin typeface="Arial" pitchFamily="34" charset="0"/>
                <a:cs typeface="Arial" pitchFamily="34" charset="0"/>
              </a:rPr>
              <a:t>Η οδηγία δεσμεύει κάθε κράτος μέλος στο οποίο απευθύνεται, όσον αφορά το επιδιωκόμενο αποτέλεσμα, αλλά αφήνει την επιλογή του τύπου και των μέσων στην αρμοδιότητα των εθνικών αρχών.</a:t>
            </a:r>
            <a:endParaRPr lang="en-US" dirty="0" smtClean="0">
              <a:solidFill>
                <a:schemeClr val="bg1"/>
              </a:solidFill>
              <a:latin typeface="Arial" pitchFamily="34" charset="0"/>
              <a:cs typeface="Arial" pitchFamily="34" charset="0"/>
            </a:endParaRPr>
          </a:p>
          <a:p>
            <a:pPr lvl="0" algn="just">
              <a:buFont typeface="Arial" pitchFamily="34" charset="0"/>
              <a:buChar char="•"/>
            </a:pPr>
            <a:r>
              <a:rPr lang="el-GR" dirty="0" smtClean="0">
                <a:solidFill>
                  <a:schemeClr val="bg1"/>
                </a:solidFill>
                <a:latin typeface="Arial" pitchFamily="34" charset="0"/>
                <a:cs typeface="Arial" pitchFamily="34" charset="0"/>
              </a:rPr>
              <a:t>Η απόφαση είναι δεσμευτική ως προς όλα τα μέρη της. Όταν ορίζει αποδέκτες, είναι δεσμευτική μόνο για αυτούς.</a:t>
            </a:r>
            <a:endParaRPr lang="en-US" dirty="0" smtClean="0">
              <a:solidFill>
                <a:schemeClr val="bg1"/>
              </a:solidFill>
              <a:latin typeface="Arial" pitchFamily="34" charset="0"/>
              <a:cs typeface="Arial" pitchFamily="34" charset="0"/>
            </a:endParaRPr>
          </a:p>
          <a:p>
            <a:pPr algn="just">
              <a:buFont typeface="Arial" pitchFamily="34" charset="0"/>
              <a:buChar char="•"/>
            </a:pPr>
            <a:r>
              <a:rPr lang="el-GR" dirty="0" smtClean="0">
                <a:solidFill>
                  <a:schemeClr val="bg1"/>
                </a:solidFill>
                <a:latin typeface="Arial" pitchFamily="34" charset="0"/>
                <a:cs typeface="Arial" pitchFamily="34" charset="0"/>
              </a:rPr>
              <a:t>Οι συστάσεις και οι γνώμες δεν δεσμεύουν.</a:t>
            </a:r>
            <a:endParaRPr lang="en-US" b="1" dirty="0" smtClean="0">
              <a:solidFill>
                <a:schemeClr val="bg1"/>
              </a:solidFill>
              <a:latin typeface="Arial" pitchFamily="34" charset="0"/>
              <a:cs typeface="Arial" pitchFamily="34" charset="0"/>
            </a:endParaRPr>
          </a:p>
          <a:p>
            <a:pPr indent="-123825" eaLnBrk="0" hangingPunct="0"/>
            <a:endParaRPr lang="en-US" sz="2000" b="1" dirty="0">
              <a:solidFill>
                <a:schemeClr val="bg1"/>
              </a:solidFill>
              <a:latin typeface="Arial" charset="0"/>
            </a:endParaRPr>
          </a:p>
        </p:txBody>
      </p:sp>
      <p:graphicFrame>
        <p:nvGraphicFramePr>
          <p:cNvPr id="4098" name="Object 13"/>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4100" name="Photo Editor Photo" r:id="rId3" imgW="1066667" imgH="1047619" progId="">
                  <p:embed/>
                </p:oleObj>
              </mc:Choice>
              <mc:Fallback>
                <p:oleObj name="Photo Editor Photo" r:id="rId3" imgW="1066667" imgH="1047619"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4"/>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4101" r:id="rId5" imgW="1905266" imgH="1771429" progId="">
                  <p:embed/>
                </p:oleObj>
              </mc:Choice>
              <mc:Fallback>
                <p:oleObj r:id="rId5" imgW="1905266" imgH="1771429"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ChangeArrowheads="1"/>
          </p:cNvSpPr>
          <p:nvPr/>
        </p:nvSpPr>
        <p:spPr bwMode="auto">
          <a:xfrm>
            <a:off x="571472" y="1714500"/>
            <a:ext cx="7858180" cy="1569660"/>
          </a:xfrm>
          <a:prstGeom prst="rect">
            <a:avLst/>
          </a:prstGeom>
          <a:noFill/>
          <a:ln w="9525">
            <a:noFill/>
            <a:miter lim="800000"/>
            <a:headEnd/>
            <a:tailEnd/>
          </a:ln>
        </p:spPr>
        <p:txBody>
          <a:bodyPr wrap="square">
            <a:spAutoFit/>
          </a:bodyPr>
          <a:lstStyle/>
          <a:p>
            <a:pPr algn="just"/>
            <a:r>
              <a:rPr lang="el-GR" b="1" dirty="0" smtClean="0">
                <a:solidFill>
                  <a:schemeClr val="bg1"/>
                </a:solidFill>
                <a:latin typeface="Arial" pitchFamily="34" charset="0"/>
                <a:cs typeface="Arial" pitchFamily="34" charset="0"/>
              </a:rPr>
              <a:t>Εξαίρεση από την ελεύθερη διακίνηση αγαθών που βρίσκονται σε ελεύθερη κυκλοφορία αποτελεί η διακίνηση των προϊόντων που υπόκεινται σε Ειδικούς Φόρους Κατανάλωσης.</a:t>
            </a:r>
            <a:endParaRPr lang="en-GB" sz="2800" b="1" dirty="0">
              <a:solidFill>
                <a:schemeClr val="bg1"/>
              </a:solidFill>
              <a:latin typeface="Arial" pitchFamily="34" charset="0"/>
              <a:cs typeface="Arial" pitchFamily="34" charset="0"/>
            </a:endParaRPr>
          </a:p>
        </p:txBody>
      </p:sp>
      <p:sp>
        <p:nvSpPr>
          <p:cNvPr id="5125" name="Rectangle 7"/>
          <p:cNvSpPr>
            <a:spLocks noChangeArrowheads="1"/>
          </p:cNvSpPr>
          <p:nvPr/>
        </p:nvSpPr>
        <p:spPr bwMode="auto">
          <a:xfrm>
            <a:off x="3962400" y="2857500"/>
            <a:ext cx="9144000" cy="0"/>
          </a:xfrm>
          <a:prstGeom prst="rect">
            <a:avLst/>
          </a:prstGeom>
          <a:noFill/>
          <a:ln w="9525">
            <a:noFill/>
            <a:miter lim="800000"/>
            <a:headEnd/>
            <a:tailEnd/>
          </a:ln>
        </p:spPr>
        <p:txBody>
          <a:bodyPr>
            <a:spAutoFit/>
          </a:bodyPr>
          <a:lstStyle/>
          <a:p>
            <a:endParaRPr lang="en-US"/>
          </a:p>
        </p:txBody>
      </p:sp>
      <p:graphicFrame>
        <p:nvGraphicFramePr>
          <p:cNvPr id="5122" name="Object 9"/>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5124" name="Photo Editor Photo" r:id="rId3" imgW="1066667" imgH="1047619" progId="">
                  <p:embed/>
                </p:oleObj>
              </mc:Choice>
              <mc:Fallback>
                <p:oleObj name="Photo Editor Photo" r:id="rId3" imgW="1066667" imgH="1047619"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10"/>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5125" r:id="rId5" imgW="1905266" imgH="1771429" progId="">
                  <p:embed/>
                </p:oleObj>
              </mc:Choice>
              <mc:Fallback>
                <p:oleObj r:id="rId5" imgW="1905266" imgH="1771429"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ChangeArrowheads="1"/>
          </p:cNvSpPr>
          <p:nvPr/>
        </p:nvSpPr>
        <p:spPr bwMode="auto">
          <a:xfrm>
            <a:off x="571472" y="1000108"/>
            <a:ext cx="7858180" cy="5170646"/>
          </a:xfrm>
          <a:prstGeom prst="rect">
            <a:avLst/>
          </a:prstGeom>
          <a:noFill/>
          <a:ln w="9525">
            <a:noFill/>
            <a:miter lim="800000"/>
            <a:headEnd/>
            <a:tailEnd/>
          </a:ln>
        </p:spPr>
        <p:txBody>
          <a:bodyPr wrap="square">
            <a:spAutoFit/>
          </a:bodyPr>
          <a:lstStyle/>
          <a:p>
            <a:pPr algn="just"/>
            <a:r>
              <a:rPr lang="el-GR" sz="2200" dirty="0" smtClean="0">
                <a:solidFill>
                  <a:schemeClr val="bg1"/>
                </a:solidFill>
                <a:latin typeface="Arial" pitchFamily="34" charset="0"/>
                <a:cs typeface="Arial" pitchFamily="34" charset="0"/>
              </a:rPr>
              <a:t>Οι Φόροι Κατανάλωσης (ΦΚ) είναι ένας Τομέας ανεξάρτητος από το Τελωνείο παρόλο που υπάγεται στο Τμήμα Τελωνείων. Είναι βασικός χρηματοδότης του Κράτους με εισπράξεις πέραν των 600 εκατομμυρίων ευρώ το χρόνο. Η εφαρμογή της τελωνειακής νομοθεσίας από το Τελωνείο περιορίζεται στα εμπορεύματα που εισάγονται από ή εξάγονται σε τρίτες χώρες. </a:t>
            </a:r>
            <a:endParaRPr lang="en-US" sz="2200" dirty="0" smtClean="0">
              <a:solidFill>
                <a:schemeClr val="bg1"/>
              </a:solidFill>
              <a:latin typeface="Arial" pitchFamily="34" charset="0"/>
              <a:cs typeface="Arial" pitchFamily="34" charset="0"/>
            </a:endParaRPr>
          </a:p>
          <a:p>
            <a:pPr algn="just"/>
            <a:endParaRPr lang="en-US" sz="2200" dirty="0" smtClean="0">
              <a:solidFill>
                <a:schemeClr val="bg1"/>
              </a:solidFill>
              <a:latin typeface="Arial" pitchFamily="34" charset="0"/>
              <a:cs typeface="Arial" pitchFamily="34" charset="0"/>
            </a:endParaRPr>
          </a:p>
          <a:p>
            <a:pPr algn="just"/>
            <a:r>
              <a:rPr lang="el-GR" sz="2200" b="1" dirty="0" smtClean="0">
                <a:solidFill>
                  <a:schemeClr val="bg1"/>
                </a:solidFill>
                <a:latin typeface="Arial" pitchFamily="34" charset="0"/>
                <a:cs typeface="Arial" pitchFamily="34" charset="0"/>
              </a:rPr>
              <a:t>Οι ΦΚ ισχύουν για τα εμπορεύματα που υπόκεινται σε αυτούς ανεξάρτητα αν αυτά εισάγονται ή παράγονται επιτόπια (δηλαδή εντός της ΕΕ) και έχουν δική τους ξεχωριστή νομοθεσία. </a:t>
            </a:r>
            <a:endParaRPr lang="en-US" sz="2200" b="1" dirty="0" smtClean="0">
              <a:solidFill>
                <a:schemeClr val="bg1"/>
              </a:solidFill>
              <a:latin typeface="Arial" pitchFamily="34" charset="0"/>
              <a:cs typeface="Arial" pitchFamily="34" charset="0"/>
            </a:endParaRPr>
          </a:p>
          <a:p>
            <a:pPr algn="just"/>
            <a:endParaRPr lang="en-US" sz="2200" b="1" dirty="0" smtClean="0">
              <a:solidFill>
                <a:schemeClr val="bg1"/>
              </a:solidFill>
              <a:latin typeface="Arial" pitchFamily="34" charset="0"/>
              <a:cs typeface="Arial" pitchFamily="34" charset="0"/>
            </a:endParaRPr>
          </a:p>
          <a:p>
            <a:pPr algn="just"/>
            <a:r>
              <a:rPr lang="el-GR" sz="2200" dirty="0" smtClean="0">
                <a:solidFill>
                  <a:schemeClr val="bg1"/>
                </a:solidFill>
                <a:latin typeface="Arial" pitchFamily="34" charset="0"/>
                <a:cs typeface="Arial" pitchFamily="34" charset="0"/>
              </a:rPr>
              <a:t>Η ΕΕ έχει θεσπίσει σειρά οδηγιών για τους </a:t>
            </a:r>
            <a:r>
              <a:rPr lang="el-GR" sz="2200" b="1" dirty="0" smtClean="0">
                <a:solidFill>
                  <a:schemeClr val="bg1"/>
                </a:solidFill>
                <a:latin typeface="Arial" pitchFamily="34" charset="0"/>
                <a:cs typeface="Arial" pitchFamily="34" charset="0"/>
              </a:rPr>
              <a:t>Ειδικούς Φόρους Κατανάλωσης</a:t>
            </a:r>
            <a:endParaRPr lang="en-US" sz="2200" dirty="0">
              <a:solidFill>
                <a:schemeClr val="bg1"/>
              </a:solidFill>
              <a:latin typeface="Arial" pitchFamily="34" charset="0"/>
              <a:cs typeface="Arial" pitchFamily="34" charset="0"/>
            </a:endParaRPr>
          </a:p>
        </p:txBody>
      </p:sp>
      <p:sp>
        <p:nvSpPr>
          <p:cNvPr id="5125" name="Rectangle 7"/>
          <p:cNvSpPr>
            <a:spLocks noChangeArrowheads="1"/>
          </p:cNvSpPr>
          <p:nvPr/>
        </p:nvSpPr>
        <p:spPr bwMode="auto">
          <a:xfrm>
            <a:off x="3962400" y="2857500"/>
            <a:ext cx="9144000" cy="0"/>
          </a:xfrm>
          <a:prstGeom prst="rect">
            <a:avLst/>
          </a:prstGeom>
          <a:noFill/>
          <a:ln w="9525">
            <a:noFill/>
            <a:miter lim="800000"/>
            <a:headEnd/>
            <a:tailEnd/>
          </a:ln>
        </p:spPr>
        <p:txBody>
          <a:bodyPr>
            <a:spAutoFit/>
          </a:bodyPr>
          <a:lstStyle/>
          <a:p>
            <a:endParaRPr lang="en-US"/>
          </a:p>
        </p:txBody>
      </p:sp>
      <p:graphicFrame>
        <p:nvGraphicFramePr>
          <p:cNvPr id="5122" name="Object 9"/>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60420" name="Photo Editor Photo" r:id="rId3" imgW="1066667" imgH="1047619" progId="">
                  <p:embed/>
                </p:oleObj>
              </mc:Choice>
              <mc:Fallback>
                <p:oleObj name="Photo Editor Photo" r:id="rId3" imgW="1066667" imgH="1047619"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10"/>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60421" r:id="rId5" imgW="1905266" imgH="1771429" progId="">
                  <p:embed/>
                </p:oleObj>
              </mc:Choice>
              <mc:Fallback>
                <p:oleObj r:id="rId5" imgW="1905266" imgH="1771429"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8"/>
          <p:cNvSpPr>
            <a:spLocks noChangeArrowheads="1"/>
          </p:cNvSpPr>
          <p:nvPr/>
        </p:nvSpPr>
        <p:spPr bwMode="auto">
          <a:xfrm>
            <a:off x="357158" y="1000108"/>
            <a:ext cx="8429625" cy="4893647"/>
          </a:xfrm>
          <a:prstGeom prst="rect">
            <a:avLst/>
          </a:prstGeom>
          <a:noFill/>
          <a:ln w="9525">
            <a:noFill/>
            <a:miter lim="800000"/>
            <a:headEnd/>
            <a:tailEnd/>
          </a:ln>
        </p:spPr>
        <p:txBody>
          <a:bodyPr>
            <a:spAutoFit/>
          </a:bodyPr>
          <a:lstStyle/>
          <a:p>
            <a:pPr lvl="0"/>
            <a:r>
              <a:rPr lang="el-GR" b="1" dirty="0" smtClean="0">
                <a:solidFill>
                  <a:schemeClr val="bg1"/>
                </a:solidFill>
                <a:latin typeface="Arial" pitchFamily="34" charset="0"/>
                <a:cs typeface="Arial" pitchFamily="34" charset="0"/>
              </a:rPr>
              <a:t>ΟΔΗΓΙΑ 2008/118/ΕΚ ΤΟΥ ΣΥΜΒΟΥΛΙΟΥ σχετικά με το γενικό καθεστώς των ειδικών φόρων κατανάλωσης:</a:t>
            </a:r>
            <a:endParaRPr lang="en-US" b="1" dirty="0" smtClean="0">
              <a:solidFill>
                <a:schemeClr val="bg1"/>
              </a:solidFill>
              <a:latin typeface="Arial" pitchFamily="34" charset="0"/>
              <a:cs typeface="Arial" pitchFamily="34" charset="0"/>
            </a:endParaRPr>
          </a:p>
          <a:p>
            <a:pPr lvl="0"/>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Το άρθρο 1 της Οδηγίας αναφέρει:</a:t>
            </a:r>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pPr marL="457200" indent="-457200">
              <a:buAutoNum type="arabicPeriod"/>
            </a:pPr>
            <a:r>
              <a:rPr lang="el-GR" dirty="0" smtClean="0">
                <a:solidFill>
                  <a:schemeClr val="bg1"/>
                </a:solidFill>
                <a:latin typeface="Arial" pitchFamily="34" charset="0"/>
                <a:cs typeface="Arial" pitchFamily="34" charset="0"/>
              </a:rPr>
              <a:t>Η παρούσα οδηγία θεσπίζει το γενικό καθεστώς των ειδικών φόρων κατανάλωσης που επιβάλλονται άμεσα ή έμμεσα στην κατανάλωση των κάτωθι προϊόντων (εφεξής «προϊόντα υποκείμενα σε ειδικό φόρο κατανάλωσης»): </a:t>
            </a:r>
            <a:endParaRPr lang="en-US" dirty="0" smtClean="0">
              <a:solidFill>
                <a:schemeClr val="bg1"/>
              </a:solidFill>
              <a:latin typeface="Arial" pitchFamily="34" charset="0"/>
              <a:cs typeface="Arial" pitchFamily="34" charset="0"/>
            </a:endParaRPr>
          </a:p>
          <a:p>
            <a:pPr marL="457200" indent="-457200">
              <a:buAutoNum type="arabicPeriod"/>
            </a:pPr>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α) ενεργειακά προϊόντα και ηλεκτρική ενέργεια </a:t>
            </a:r>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β) αλκοόλη και αλκοολούχα ποτά </a:t>
            </a:r>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γ) βιομηχανοποιημένα καπνά </a:t>
            </a:r>
            <a:endParaRPr lang="el-GR" sz="2000" b="1" dirty="0">
              <a:solidFill>
                <a:schemeClr val="bg1"/>
              </a:solidFill>
              <a:latin typeface="Arial" pitchFamily="34" charset="0"/>
              <a:cs typeface="Arial" pitchFamily="34" charset="0"/>
            </a:endParaRPr>
          </a:p>
        </p:txBody>
      </p:sp>
      <p:graphicFrame>
        <p:nvGraphicFramePr>
          <p:cNvPr id="6146" name="Object 10"/>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6148" name="Photo Editor Photo" r:id="rId3" imgW="1066667" imgH="1047619" progId="">
                  <p:embed/>
                </p:oleObj>
              </mc:Choice>
              <mc:Fallback>
                <p:oleObj name="Photo Editor Photo" r:id="rId3" imgW="1066667" imgH="1047619"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11"/>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6149" r:id="rId5" imgW="1905266" imgH="1771429" progId="">
                  <p:embed/>
                </p:oleObj>
              </mc:Choice>
              <mc:Fallback>
                <p:oleObj r:id="rId5" imgW="1905266" imgH="1771429"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285750" y="1142984"/>
            <a:ext cx="8382000" cy="3785652"/>
          </a:xfrm>
          <a:prstGeom prst="rect">
            <a:avLst/>
          </a:prstGeom>
          <a:noFill/>
          <a:ln w="9525">
            <a:noFill/>
            <a:miter lim="800000"/>
            <a:headEnd/>
            <a:tailEnd/>
          </a:ln>
        </p:spPr>
        <p:txBody>
          <a:bodyPr wrap="square">
            <a:spAutoFit/>
          </a:bodyPr>
          <a:lstStyle/>
          <a:p>
            <a:pPr lvl="0"/>
            <a:r>
              <a:rPr lang="el-GR" b="1" dirty="0" smtClean="0">
                <a:solidFill>
                  <a:schemeClr val="bg1"/>
                </a:solidFill>
                <a:latin typeface="Arial" pitchFamily="34" charset="0"/>
                <a:cs typeface="Arial" pitchFamily="34" charset="0"/>
              </a:rPr>
              <a:t>ΟΔΗΓΙΑ 2003/96/ΕΚ ΤΟΥ ΣΥΜΒΟΥΛΙΟΥ σχετικά με την αναδιάρθρωση του κοινοτικού πλαισίου φορολογίας των ενεργειακών προϊόντων και της ηλεκτρικής ενέργειας</a:t>
            </a:r>
            <a:endParaRPr lang="en-US" b="1" dirty="0" smtClean="0">
              <a:solidFill>
                <a:schemeClr val="bg1"/>
              </a:solidFill>
              <a:latin typeface="Arial" pitchFamily="34" charset="0"/>
              <a:cs typeface="Arial" pitchFamily="34" charset="0"/>
            </a:endParaRPr>
          </a:p>
          <a:p>
            <a:pPr lvl="0"/>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Το άρθρο 1 της Οδηγίας αναφέρει:</a:t>
            </a:r>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Τα κράτη μέλη επιβάλλουν φορολογία στα ενεργειακά προϊόντα και την ηλεκτρική ενέργεια σύμφωνα με την παρούσα οδηγία.</a:t>
            </a:r>
            <a:endParaRPr lang="en-US" b="1" dirty="0">
              <a:solidFill>
                <a:schemeClr val="bg1"/>
              </a:solidFill>
              <a:latin typeface="Arial" pitchFamily="34" charset="0"/>
              <a:cs typeface="Arial" pitchFamily="34" charset="0"/>
            </a:endParaRPr>
          </a:p>
        </p:txBody>
      </p:sp>
      <p:sp>
        <p:nvSpPr>
          <p:cNvPr id="7173" name="Rectangle 6"/>
          <p:cNvSpPr>
            <a:spLocks noChangeArrowheads="1"/>
          </p:cNvSpPr>
          <p:nvPr/>
        </p:nvSpPr>
        <p:spPr bwMode="auto">
          <a:xfrm>
            <a:off x="4114800" y="2990850"/>
            <a:ext cx="9144000" cy="0"/>
          </a:xfrm>
          <a:prstGeom prst="rect">
            <a:avLst/>
          </a:prstGeom>
          <a:noFill/>
          <a:ln w="9525">
            <a:noFill/>
            <a:miter lim="800000"/>
            <a:headEnd/>
            <a:tailEnd/>
          </a:ln>
        </p:spPr>
        <p:txBody>
          <a:bodyPr>
            <a:spAutoFit/>
          </a:bodyPr>
          <a:lstStyle/>
          <a:p>
            <a:endParaRPr lang="en-US"/>
          </a:p>
        </p:txBody>
      </p:sp>
      <p:graphicFrame>
        <p:nvGraphicFramePr>
          <p:cNvPr id="7170" name="Object 9"/>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7172" name="Photo Editor Photo" r:id="rId3" imgW="1066667" imgH="1047619" progId="">
                  <p:embed/>
                </p:oleObj>
              </mc:Choice>
              <mc:Fallback>
                <p:oleObj name="Photo Editor Photo" r:id="rId3" imgW="1066667" imgH="1047619"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0"/>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7173" r:id="rId5" imgW="1905266" imgH="1771429" progId="">
                  <p:embed/>
                </p:oleObj>
              </mc:Choice>
              <mc:Fallback>
                <p:oleObj r:id="rId5" imgW="1905266" imgH="1771429"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285750" y="1142984"/>
            <a:ext cx="8382000" cy="4154984"/>
          </a:xfrm>
          <a:prstGeom prst="rect">
            <a:avLst/>
          </a:prstGeom>
          <a:noFill/>
          <a:ln w="9525">
            <a:noFill/>
            <a:miter lim="800000"/>
            <a:headEnd/>
            <a:tailEnd/>
          </a:ln>
        </p:spPr>
        <p:txBody>
          <a:bodyPr wrap="square">
            <a:spAutoFit/>
          </a:bodyPr>
          <a:lstStyle/>
          <a:p>
            <a:pPr lvl="0"/>
            <a:r>
              <a:rPr lang="el-GR" b="1" dirty="0" smtClean="0">
                <a:solidFill>
                  <a:schemeClr val="bg1"/>
                </a:solidFill>
                <a:latin typeface="Arial" pitchFamily="34" charset="0"/>
                <a:cs typeface="Arial" pitchFamily="34" charset="0"/>
              </a:rPr>
              <a:t>ΟΔΗΓΙΑ ΤΟΥ ΣΥΜΒΟΥΛΙΟΥ 2011/64/ΕΕ για τη διάρθρωση και τους συντελεστές του ειδικού φόρου κατανάλωσης που εφαρμόζονται στα βιομηχανοποιημένα καπνά </a:t>
            </a:r>
            <a:endParaRPr lang="en-US" b="1" dirty="0" smtClean="0">
              <a:solidFill>
                <a:schemeClr val="bg1"/>
              </a:solidFill>
              <a:latin typeface="Arial" pitchFamily="34" charset="0"/>
              <a:cs typeface="Arial" pitchFamily="34" charset="0"/>
            </a:endParaRPr>
          </a:p>
          <a:p>
            <a:pPr lvl="0"/>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Το άρθρο 1 της Οδηγίας αναφέρει:</a:t>
            </a:r>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l-GR" dirty="0" smtClean="0">
                <a:solidFill>
                  <a:schemeClr val="bg1"/>
                </a:solidFill>
                <a:latin typeface="Arial" pitchFamily="34" charset="0"/>
                <a:cs typeface="Arial" pitchFamily="34" charset="0"/>
              </a:rPr>
              <a:t>Η παρούσα οδηγία καθορίζει τις γενικές αρχές της εναρμόνισης της διάρθρωσης και των συντελεστών του ειδικού φόρου κατανάλωσης, στον οποίο τα κράτη μέλη υποβάλλουν τα βιομηχανοποιημένα καπνά.</a:t>
            </a:r>
            <a:endParaRPr lang="en-US" b="1" dirty="0">
              <a:solidFill>
                <a:schemeClr val="bg1"/>
              </a:solidFill>
              <a:latin typeface="Arial" pitchFamily="34" charset="0"/>
              <a:cs typeface="Arial" pitchFamily="34" charset="0"/>
            </a:endParaRPr>
          </a:p>
        </p:txBody>
      </p:sp>
      <p:sp>
        <p:nvSpPr>
          <p:cNvPr id="7173" name="Rectangle 6"/>
          <p:cNvSpPr>
            <a:spLocks noChangeArrowheads="1"/>
          </p:cNvSpPr>
          <p:nvPr/>
        </p:nvSpPr>
        <p:spPr bwMode="auto">
          <a:xfrm>
            <a:off x="4114800" y="2990850"/>
            <a:ext cx="9144000" cy="0"/>
          </a:xfrm>
          <a:prstGeom prst="rect">
            <a:avLst/>
          </a:prstGeom>
          <a:noFill/>
          <a:ln w="9525">
            <a:noFill/>
            <a:miter lim="800000"/>
            <a:headEnd/>
            <a:tailEnd/>
          </a:ln>
        </p:spPr>
        <p:txBody>
          <a:bodyPr>
            <a:spAutoFit/>
          </a:bodyPr>
          <a:lstStyle/>
          <a:p>
            <a:endParaRPr lang="en-US"/>
          </a:p>
        </p:txBody>
      </p:sp>
      <p:graphicFrame>
        <p:nvGraphicFramePr>
          <p:cNvPr id="7170" name="Object 9"/>
          <p:cNvGraphicFramePr>
            <a:graphicFrameLocks noChangeAspect="1"/>
          </p:cNvGraphicFramePr>
          <p:nvPr/>
        </p:nvGraphicFramePr>
        <p:xfrm>
          <a:off x="7543800" y="228600"/>
          <a:ext cx="685800" cy="673100"/>
        </p:xfrm>
        <a:graphic>
          <a:graphicData uri="http://schemas.openxmlformats.org/presentationml/2006/ole">
            <mc:AlternateContent xmlns:mc="http://schemas.openxmlformats.org/markup-compatibility/2006">
              <mc:Choice xmlns:v="urn:schemas-microsoft-com:vml" Requires="v">
                <p:oleObj spid="_x0000_s61444" name="Photo Editor Photo" r:id="rId3" imgW="1066667" imgH="1047619" progId="">
                  <p:embed/>
                </p:oleObj>
              </mc:Choice>
              <mc:Fallback>
                <p:oleObj name="Photo Editor Photo" r:id="rId3" imgW="1066667" imgH="1047619"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685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0"/>
          <p:cNvGraphicFramePr>
            <a:graphicFrameLocks noChangeAspect="1"/>
          </p:cNvGraphicFramePr>
          <p:nvPr/>
        </p:nvGraphicFramePr>
        <p:xfrm>
          <a:off x="762000" y="228600"/>
          <a:ext cx="762000" cy="709613"/>
        </p:xfrm>
        <a:graphic>
          <a:graphicData uri="http://schemas.openxmlformats.org/presentationml/2006/ole">
            <mc:AlternateContent xmlns:mc="http://schemas.openxmlformats.org/markup-compatibility/2006">
              <mc:Choice xmlns:v="urn:schemas-microsoft-com:vml" Requires="v">
                <p:oleObj spid="_x0000_s61445" r:id="rId5" imgW="1905266" imgH="1771429" progId="">
                  <p:embed/>
                </p:oleObj>
              </mc:Choice>
              <mc:Fallback>
                <p:oleObj r:id="rId5" imgW="1905266" imgH="1771429"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620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1601</Words>
  <Application>Microsoft Office PowerPoint</Application>
  <PresentationFormat>On-screen Show (4:3)</PresentationFormat>
  <Paragraphs>134</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Cyprus Customs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customs</dc:creator>
  <cp:lastModifiedBy>User</cp:lastModifiedBy>
  <cp:revision>135</cp:revision>
  <dcterms:created xsi:type="dcterms:W3CDTF">2007-10-30T09:10:37Z</dcterms:created>
  <dcterms:modified xsi:type="dcterms:W3CDTF">2019-04-04T07:57:27Z</dcterms:modified>
</cp:coreProperties>
</file>